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3"/>
  </p:notesMasterIdLst>
  <p:sldIdLst>
    <p:sldId id="256" r:id="rId2"/>
    <p:sldId id="257" r:id="rId3"/>
    <p:sldId id="283" r:id="rId4"/>
    <p:sldId id="293" r:id="rId5"/>
    <p:sldId id="265" r:id="rId6"/>
    <p:sldId id="281" r:id="rId7"/>
    <p:sldId id="290" r:id="rId8"/>
    <p:sldId id="260" r:id="rId9"/>
    <p:sldId id="272" r:id="rId10"/>
    <p:sldId id="276" r:id="rId11"/>
    <p:sldId id="280" r:id="rId12"/>
    <p:sldId id="259" r:id="rId13"/>
    <p:sldId id="285" r:id="rId14"/>
    <p:sldId id="274" r:id="rId15"/>
    <p:sldId id="273" r:id="rId16"/>
    <p:sldId id="288" r:id="rId17"/>
    <p:sldId id="271" r:id="rId18"/>
    <p:sldId id="279" r:id="rId19"/>
    <p:sldId id="277" r:id="rId20"/>
    <p:sldId id="266" r:id="rId21"/>
    <p:sldId id="292" r:id="rId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26" autoAdjust="0"/>
  </p:normalViewPr>
  <p:slideViewPr>
    <p:cSldViewPr snapToGrid="0">
      <p:cViewPr varScale="1">
        <p:scale>
          <a:sx n="68" d="100"/>
          <a:sy n="68" d="100"/>
        </p:scale>
        <p:origin x="81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5008BC-A695-45E8-8AD6-A81E660FEF17}" type="datetimeFigureOut">
              <a:rPr lang="en-US" smtClean="0"/>
              <a:pPr/>
              <a:t>1/25/2021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77169-83E2-46C5-AE80-149AC048F6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562707" y="1371600"/>
            <a:ext cx="109728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a:t>Click to edit Master title style</a:t>
            </a:r>
          </a:p>
        </p:txBody>
      </p:sp>
      <p:sp>
        <p:nvSpPr>
          <p:cNvPr id="28" name="Date Placeholder 27"/>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17" name="Footer Placeholder 16"/>
          <p:cNvSpPr>
            <a:spLocks noGrp="1"/>
          </p:cNvSpPr>
          <p:nvPr>
            <p:ph type="ftr" sz="quarter" idx="11"/>
          </p:nvPr>
        </p:nvSpPr>
        <p:spPr/>
        <p:txBody>
          <a:bodyPr/>
          <a:lstStyle/>
          <a:p>
            <a:endParaRPr lang="vi-VN"/>
          </a:p>
        </p:txBody>
      </p:sp>
      <p:sp>
        <p:nvSpPr>
          <p:cNvPr id="29" name="Slide Number Placeholder 28"/>
          <p:cNvSpPr>
            <a:spLocks noGrp="1"/>
          </p:cNvSpPr>
          <p:nvPr>
            <p:ph type="sldNum" sz="quarter" idx="12"/>
          </p:nvPr>
        </p:nvSpPr>
        <p:spPr/>
        <p:txBody>
          <a:bodyPr/>
          <a:lstStyle/>
          <a:p>
            <a:fld id="{14160098-38DE-4683-9C7E-E90D9F70833B}" type="slidenum">
              <a:rPr lang="vi-VN" smtClean="0"/>
              <a:pPr/>
              <a:t>‹#›</a:t>
            </a:fld>
            <a:endParaRPr lang="vi-VN"/>
          </a:p>
        </p:txBody>
      </p:sp>
      <p:sp>
        <p:nvSpPr>
          <p:cNvPr id="9" name="Subtitle 8"/>
          <p:cNvSpPr>
            <a:spLocks noGrp="1"/>
          </p:cNvSpPr>
          <p:nvPr>
            <p:ph type="subTitle" idx="1"/>
          </p:nvPr>
        </p:nvSpPr>
        <p:spPr>
          <a:xfrm>
            <a:off x="1828800" y="3331698"/>
            <a:ext cx="85344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33600" y="609600"/>
            <a:ext cx="94488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2133600" y="2507786"/>
            <a:ext cx="94488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a:xfrm>
            <a:off x="10566400" y="6416676"/>
            <a:ext cx="1016000" cy="365125"/>
          </a:xfrm>
        </p:spPr>
        <p:txBody>
          <a:bodyPr/>
          <a:lstStyle/>
          <a:p>
            <a:fld id="{14160098-38DE-4683-9C7E-E90D9F70833B}" type="slidenum">
              <a:rPr lang="vi-VN" smtClean="0"/>
              <a:pPr/>
              <a:t>‹#›</a:t>
            </a:fld>
            <a:endParaRPr lang="vi-V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600201"/>
            <a:ext cx="53848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535113"/>
            <a:ext cx="5386917"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535113"/>
            <a:ext cx="5389033"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362201"/>
            <a:ext cx="5386917"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362201"/>
            <a:ext cx="5389033"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a:t>Click to edit Master title style</a:t>
            </a:r>
          </a:p>
        </p:txBody>
      </p:sp>
      <p:sp>
        <p:nvSpPr>
          <p:cNvPr id="3" name="Text Placeholder 2"/>
          <p:cNvSpPr>
            <a:spLocks noGrp="1"/>
          </p:cNvSpPr>
          <p:nvPr>
            <p:ph type="body" idx="2"/>
          </p:nvPr>
        </p:nvSpPr>
        <p:spPr>
          <a:xfrm>
            <a:off x="609601" y="1524001"/>
            <a:ext cx="4011084"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273051"/>
            <a:ext cx="6815667"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8400" y="609600"/>
            <a:ext cx="7315200" cy="522288"/>
          </a:xfrm>
        </p:spPr>
        <p:txBody>
          <a:bodyPr lIns="45720" rIns="45720" bIns="0" anchor="b">
            <a:sp3d prstMaterial="softEdge"/>
          </a:bodyPr>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2438400" y="1831975"/>
            <a:ext cx="73152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438400" y="1166787"/>
            <a:ext cx="73152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F035AB7-37DF-4EF9-AA1F-E7390AC4DF1D}" type="datetimeFigureOut">
              <a:rPr lang="vi-VN" smtClean="0"/>
              <a:pPr/>
              <a:t>25/01/2021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160098-38DE-4683-9C7E-E90D9F70833B}" type="slidenum">
              <a:rPr lang="vi-VN" smtClean="0"/>
              <a:pPr/>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a:t>Click to edit Master title style</a:t>
            </a:r>
          </a:p>
        </p:txBody>
      </p:sp>
      <p:sp>
        <p:nvSpPr>
          <p:cNvPr id="13" name="Text Placeholder 12"/>
          <p:cNvSpPr>
            <a:spLocks noGrp="1"/>
          </p:cNvSpPr>
          <p:nvPr>
            <p:ph type="body" idx="1"/>
          </p:nvPr>
        </p:nvSpPr>
        <p:spPr>
          <a:xfrm>
            <a:off x="609600" y="1600200"/>
            <a:ext cx="10972800" cy="470916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 y="6416676"/>
            <a:ext cx="28448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2F035AB7-37DF-4EF9-AA1F-E7390AC4DF1D}" type="datetimeFigureOut">
              <a:rPr lang="vi-VN" smtClean="0"/>
              <a:pPr/>
              <a:t>25/01/2021</a:t>
            </a:fld>
            <a:endParaRPr lang="vi-VN"/>
          </a:p>
        </p:txBody>
      </p:sp>
      <p:sp>
        <p:nvSpPr>
          <p:cNvPr id="3" name="Footer Placeholder 2"/>
          <p:cNvSpPr>
            <a:spLocks noGrp="1"/>
          </p:cNvSpPr>
          <p:nvPr>
            <p:ph type="ftr" sz="quarter" idx="3"/>
          </p:nvPr>
        </p:nvSpPr>
        <p:spPr>
          <a:xfrm>
            <a:off x="4165600" y="6416676"/>
            <a:ext cx="38608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vi-VN"/>
          </a:p>
        </p:txBody>
      </p:sp>
      <p:sp>
        <p:nvSpPr>
          <p:cNvPr id="23" name="Slide Number Placeholder 22"/>
          <p:cNvSpPr>
            <a:spLocks noGrp="1"/>
          </p:cNvSpPr>
          <p:nvPr>
            <p:ph type="sldNum" sz="quarter" idx="4"/>
          </p:nvPr>
        </p:nvSpPr>
        <p:spPr>
          <a:xfrm>
            <a:off x="10566400" y="6416676"/>
            <a:ext cx="1016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14160098-38DE-4683-9C7E-E90D9F70833B}" type="slidenum">
              <a:rPr lang="vi-VN" smtClean="0"/>
              <a:pPr/>
              <a:t>‹#›</a:t>
            </a:fld>
            <a:endParaRPr lang="vi-VN"/>
          </a:p>
        </p:txBody>
      </p:sp>
    </p:spTree>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jpe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5" name="Rectangle 4"/>
          <p:cNvSpPr/>
          <p:nvPr/>
        </p:nvSpPr>
        <p:spPr>
          <a:xfrm>
            <a:off x="864973" y="5825379"/>
            <a:ext cx="10782197" cy="584775"/>
          </a:xfrm>
          <a:prstGeom prst="rect">
            <a:avLst/>
          </a:prstGeom>
          <a:noFill/>
        </p:spPr>
        <p:txBody>
          <a:bodyPr wrap="square" lIns="91440" tIns="45720" rIns="91440" bIns="45720">
            <a:spAutoFit/>
          </a:bodyPr>
          <a:lstStyle/>
          <a:p>
            <a:pPr algn="ctr"/>
            <a:r>
              <a:rPr lang="en-US" sz="3200" b="1" err="1">
                <a:ln w="22225">
                  <a:solidFill>
                    <a:schemeClr val="accent2"/>
                  </a:solidFill>
                  <a:prstDash val="solid"/>
                </a:ln>
                <a:solidFill>
                  <a:schemeClr val="bg1"/>
                </a:solidFill>
                <a:highlight>
                  <a:srgbClr val="800000"/>
                </a:highlight>
              </a:rPr>
              <a:t>Nhóm</a:t>
            </a:r>
            <a:r>
              <a:rPr lang="en-US" sz="3200" b="1">
                <a:ln w="22225">
                  <a:solidFill>
                    <a:schemeClr val="accent2"/>
                  </a:solidFill>
                  <a:prstDash val="solid"/>
                </a:ln>
                <a:solidFill>
                  <a:schemeClr val="bg1"/>
                </a:solidFill>
                <a:highlight>
                  <a:srgbClr val="800000"/>
                </a:highlight>
              </a:rPr>
              <a:t> 7- CTK44B</a:t>
            </a:r>
          </a:p>
        </p:txBody>
      </p:sp>
    </p:spTree>
    <p:extLst>
      <p:ext uri="{BB962C8B-B14F-4D97-AF65-F5344CB8AC3E}">
        <p14:creationId xmlns:p14="http://schemas.microsoft.com/office/powerpoint/2010/main" val="303650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01116"/>
            <a:ext cx="4068953" cy="1110779"/>
          </a:xfrm>
        </p:spPr>
        <p:txBody>
          <a:bodyPr>
            <a:noAutofit/>
          </a:bodyPr>
          <a:lstStyle/>
          <a:p>
            <a:pPr algn="ctr"/>
            <a:r>
              <a:rPr lang="en-US" sz="3600" b="1"/>
              <a:t>Lấy Kinh Tế làm trọng tâm</a:t>
            </a:r>
          </a:p>
        </p:txBody>
      </p:sp>
      <p:sp>
        <p:nvSpPr>
          <p:cNvPr id="6" name="Text Placeholder 5"/>
          <p:cNvSpPr>
            <a:spLocks noGrp="1"/>
          </p:cNvSpPr>
          <p:nvPr>
            <p:ph type="body" idx="2"/>
          </p:nvPr>
        </p:nvSpPr>
        <p:spPr>
          <a:xfrm>
            <a:off x="5826035" y="1411895"/>
            <a:ext cx="6365965" cy="953353"/>
          </a:xfrm>
        </p:spPr>
        <p:txBody>
          <a:bodyPr>
            <a:normAutofit/>
          </a:bodyPr>
          <a:lstStyle/>
          <a:p>
            <a:r>
              <a:rPr lang="en-US" sz="1600" b="1">
                <a:solidFill>
                  <a:schemeClr val="bg1"/>
                </a:solidFill>
              </a:rPr>
              <a:t> </a:t>
            </a:r>
            <a:r>
              <a:rPr lang="en-US" sz="2400" b="1">
                <a:solidFill>
                  <a:schemeClr val="bg1"/>
                </a:solidFill>
              </a:rPr>
              <a:t>Tập trung giải quyết những vấn đề cấp thiết của nhân dân về sản xuất và đời sống</a:t>
            </a:r>
            <a:endParaRPr lang="en-US" sz="1600" b="1">
              <a:solidFill>
                <a:schemeClr val="bg1"/>
              </a:solidFill>
            </a:endParaRPr>
          </a:p>
        </p:txBody>
      </p:sp>
      <p:sp>
        <p:nvSpPr>
          <p:cNvPr id="5" name="Content Placeholder 4"/>
          <p:cNvSpPr>
            <a:spLocks noGrp="1"/>
          </p:cNvSpPr>
          <p:nvPr>
            <p:ph sz="half" idx="1"/>
          </p:nvPr>
        </p:nvSpPr>
        <p:spPr>
          <a:xfrm>
            <a:off x="-542585" y="3242718"/>
            <a:ext cx="6120384" cy="2862035"/>
          </a:xfrm>
        </p:spPr>
        <p:txBody>
          <a:bodyPr>
            <a:normAutofit/>
          </a:bodyPr>
          <a:lstStyle/>
          <a:p>
            <a:pPr>
              <a:buNone/>
            </a:pPr>
            <a:r>
              <a:rPr lang="en-US" sz="2400" b="1">
                <a:solidFill>
                  <a:schemeClr val="bg1"/>
                </a:solidFill>
              </a:rPr>
              <a:t>	Thoát khỏi tình trạng khủng hoảng về kinh tế - xã hội - vay vốn kéo dài nhiều năm; và hơn thế, tiếp tục duy trì được tốc độ tăng trưởng kinh tế khá cao, ổn định và liên tục, mở rộng các quan hệ hợp tác kinh tế với nhiều quốc gia và tổ chức kinh tế quốc tế</a:t>
            </a:r>
            <a:endParaRPr lang="en-US" b="1">
              <a:solidFill>
                <a:schemeClr val="bg1"/>
              </a:solidFill>
            </a:endParaRPr>
          </a:p>
        </p:txBody>
      </p:sp>
      <p:sp>
        <p:nvSpPr>
          <p:cNvPr id="15362" name="AutoShape 2" descr="Thúc đẩy hợp tác và thu hút có chọn lọc dòng vốn đầu tư nước ngoà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364" name="AutoShape 4" descr="Thúc đẩy hợp tác và thu hút có chọn lọc dòng vốn đầu tư nước ngoà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descr="Việt Nam năm thứ 2 liên tiếp tăng trưởng trên 7%: &quot;Điều này là hiếm có&quot; |  Tin tức mới nhất 24h - Đọc Báo Lao Động online - Laodong.vn">
            <a:extLst>
              <a:ext uri="{FF2B5EF4-FFF2-40B4-BE49-F238E27FC236}">
                <a16:creationId xmlns:a16="http://schemas.microsoft.com/office/drawing/2014/main" id="{4C4B5EF6-F8C0-4684-8A81-6D7BF9D21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35" y="2499360"/>
            <a:ext cx="6365965" cy="4358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barn(inVertical)">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349" y="0"/>
            <a:ext cx="8207828" cy="1134654"/>
          </a:xfrm>
        </p:spPr>
        <p:txBody>
          <a:bodyPr>
            <a:normAutofit fontScale="90000"/>
          </a:bodyPr>
          <a:lstStyle/>
          <a:p>
            <a:r>
              <a:rPr lang="en-US" sz="2800" b="1"/>
              <a:t>Nâng cao </a:t>
            </a:r>
            <a:br>
              <a:rPr lang="en-US" sz="2800" b="1"/>
            </a:br>
            <a:r>
              <a:rPr lang="en-US" sz="2800" b="1"/>
              <a:t>	vị thế của Việt nam trên trường quốc tế</a:t>
            </a:r>
            <a:br>
              <a:rPr lang="en-US" sz="2000" b="1"/>
            </a:br>
            <a:endParaRPr lang="en-US"/>
          </a:p>
        </p:txBody>
      </p:sp>
      <p:sp>
        <p:nvSpPr>
          <p:cNvPr id="3" name="Text Placeholder 2"/>
          <p:cNvSpPr>
            <a:spLocks noGrp="1"/>
          </p:cNvSpPr>
          <p:nvPr>
            <p:ph type="body" idx="2"/>
          </p:nvPr>
        </p:nvSpPr>
        <p:spPr>
          <a:xfrm>
            <a:off x="522514" y="1972492"/>
            <a:ext cx="3296193" cy="1031966"/>
          </a:xfrm>
        </p:spPr>
        <p:txBody>
          <a:bodyPr>
            <a:noAutofit/>
          </a:bodyPr>
          <a:lstStyle/>
          <a:p>
            <a:pPr algn="ctr"/>
            <a:r>
              <a:rPr lang="en-US" sz="2400" b="1">
                <a:solidFill>
                  <a:schemeClr val="bg1"/>
                </a:solidFill>
              </a:rPr>
              <a:t>Thu hút vốn đầu tư nước ngoài</a:t>
            </a:r>
          </a:p>
        </p:txBody>
      </p:sp>
      <p:sp>
        <p:nvSpPr>
          <p:cNvPr id="4" name="Content Placeholder 3"/>
          <p:cNvSpPr>
            <a:spLocks noGrp="1"/>
          </p:cNvSpPr>
          <p:nvPr>
            <p:ph sz="half" idx="1"/>
          </p:nvPr>
        </p:nvSpPr>
        <p:spPr>
          <a:xfrm>
            <a:off x="6283234" y="1031965"/>
            <a:ext cx="5908766" cy="2468880"/>
          </a:xfrm>
        </p:spPr>
        <p:txBody>
          <a:bodyPr>
            <a:noAutofit/>
          </a:bodyPr>
          <a:lstStyle/>
          <a:p>
            <a:r>
              <a:rPr lang="en-US" b="1">
                <a:solidFill>
                  <a:schemeClr val="bg1"/>
                </a:solidFill>
              </a:rPr>
              <a:t>Nền kinh tế hàng hóa nhiều thành phần với sự đa dạng của các hình thức sở hữu, các hình thức phân phối, phân phối theo kết quả lao động và hiệu quả kinh tế là chủ yếu</a:t>
            </a:r>
          </a:p>
        </p:txBody>
      </p:sp>
      <p:pic>
        <p:nvPicPr>
          <p:cNvPr id="8" name="Picture 7" descr="nền kinh tế hầng hóa.jpg"/>
          <p:cNvPicPr>
            <a:picLocks noChangeAspect="1"/>
          </p:cNvPicPr>
          <p:nvPr/>
        </p:nvPicPr>
        <p:blipFill>
          <a:blip r:embed="rId2" cstate="print"/>
          <a:stretch>
            <a:fillRect/>
          </a:stretch>
        </p:blipFill>
        <p:spPr>
          <a:xfrm>
            <a:off x="6296298" y="3670663"/>
            <a:ext cx="5895702" cy="3187337"/>
          </a:xfrm>
          <a:prstGeom prst="rect">
            <a:avLst/>
          </a:prstGeom>
        </p:spPr>
      </p:pic>
      <p:pic>
        <p:nvPicPr>
          <p:cNvPr id="10" name="Picture 9">
            <a:extLst>
              <a:ext uri="{FF2B5EF4-FFF2-40B4-BE49-F238E27FC236}">
                <a16:creationId xmlns:a16="http://schemas.microsoft.com/office/drawing/2014/main" id="{FA41D0A9-D2C8-4CF8-90E8-E8149FD9F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710" y="3405184"/>
            <a:ext cx="28579" cy="47632"/>
          </a:xfrm>
          <a:prstGeom prst="rect">
            <a:avLst/>
          </a:prstGeom>
        </p:spPr>
      </p:pic>
      <p:pic>
        <p:nvPicPr>
          <p:cNvPr id="13" name="Picture 12">
            <a:extLst>
              <a:ext uri="{FF2B5EF4-FFF2-40B4-BE49-F238E27FC236}">
                <a16:creationId xmlns:a16="http://schemas.microsoft.com/office/drawing/2014/main" id="{59FE413C-D429-438E-85E5-9837C8CE14EE}"/>
              </a:ext>
            </a:extLst>
          </p:cNvPr>
          <p:cNvPicPr>
            <a:picLocks noChangeAspect="1"/>
          </p:cNvPicPr>
          <p:nvPr/>
        </p:nvPicPr>
        <p:blipFill rotWithShape="1">
          <a:blip r:embed="rId4"/>
          <a:srcRect l="20454" t="43981" r="50000" b="14440"/>
          <a:stretch/>
        </p:blipFill>
        <p:spPr>
          <a:xfrm>
            <a:off x="0" y="3333404"/>
            <a:ext cx="4454698" cy="35245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duotone>
              <a:schemeClr val="bg2">
                <a:shade val="3000"/>
                <a:satMod val="110000"/>
              </a:schemeClr>
              <a:schemeClr val="bg2">
                <a:tint val="60000"/>
                <a:satMod val="425000"/>
              </a:schemeClr>
            </a:duotone>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C8BEC9-00B2-421E-B8F0-7640AEDC5980}"/>
              </a:ext>
            </a:extLst>
          </p:cNvPr>
          <p:cNvPicPr>
            <a:picLocks noChangeAspect="1"/>
          </p:cNvPicPr>
          <p:nvPr/>
        </p:nvPicPr>
        <p:blipFill rotWithShape="1">
          <a:blip r:embed="rId3"/>
          <a:srcRect l="20277" t="10351" r="6297" b="15210"/>
          <a:stretch/>
        </p:blipFill>
        <p:spPr>
          <a:xfrm>
            <a:off x="0" y="0"/>
            <a:ext cx="12192000" cy="6857999"/>
          </a:xfrm>
          <a:prstGeom prst="rect">
            <a:avLst/>
          </a:prstGeom>
        </p:spPr>
      </p:pic>
    </p:spTree>
    <p:extLst>
      <p:ext uri="{BB962C8B-B14F-4D97-AF65-F5344CB8AC3E}">
        <p14:creationId xmlns:p14="http://schemas.microsoft.com/office/powerpoint/2010/main" val="30516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ách Hiến Pháp Nước Cộng Hòa Xã Hội Chủ Nghĩa Việt Nam | Shopee Việt Nam">
            <a:extLst>
              <a:ext uri="{FF2B5EF4-FFF2-40B4-BE49-F238E27FC236}">
                <a16:creationId xmlns:a16="http://schemas.microsoft.com/office/drawing/2014/main" id="{65B64BB4-B0D6-4DBE-AA22-2513E93466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353" r="17255"/>
          <a:stretch/>
        </p:blipFill>
        <p:spPr bwMode="auto">
          <a:xfrm>
            <a:off x="0" y="0"/>
            <a:ext cx="519006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EE0FAA-6297-4837-8E9D-FA4D2F640340}"/>
              </a:ext>
            </a:extLst>
          </p:cNvPr>
          <p:cNvSpPr txBox="1"/>
          <p:nvPr/>
        </p:nvSpPr>
        <p:spPr>
          <a:xfrm>
            <a:off x="8570976" y="1087612"/>
            <a:ext cx="2621280" cy="646331"/>
          </a:xfrm>
          <a:prstGeom prst="rect">
            <a:avLst/>
          </a:prstGeom>
          <a:noFill/>
        </p:spPr>
        <p:txBody>
          <a:bodyPr wrap="square" rtlCol="0">
            <a:spAutoFit/>
          </a:bodyPr>
          <a:lstStyle/>
          <a:p>
            <a:r>
              <a:rPr lang="en-US" sz="3600" b="1">
                <a:solidFill>
                  <a:schemeClr val="bg1"/>
                </a:solidFill>
                <a:highlight>
                  <a:srgbClr val="FF0000"/>
                </a:highlight>
              </a:rPr>
              <a:t>Lập Pháp</a:t>
            </a:r>
          </a:p>
        </p:txBody>
      </p:sp>
      <p:sp>
        <p:nvSpPr>
          <p:cNvPr id="7" name="TextBox 6">
            <a:extLst>
              <a:ext uri="{FF2B5EF4-FFF2-40B4-BE49-F238E27FC236}">
                <a16:creationId xmlns:a16="http://schemas.microsoft.com/office/drawing/2014/main" id="{CB5CC8D2-5F9C-414D-8FCC-FBF0C879156E}"/>
              </a:ext>
            </a:extLst>
          </p:cNvPr>
          <p:cNvSpPr txBox="1"/>
          <p:nvPr/>
        </p:nvSpPr>
        <p:spPr>
          <a:xfrm>
            <a:off x="8570976" y="3035808"/>
            <a:ext cx="2852928" cy="646331"/>
          </a:xfrm>
          <a:prstGeom prst="rect">
            <a:avLst/>
          </a:prstGeom>
          <a:noFill/>
        </p:spPr>
        <p:txBody>
          <a:bodyPr wrap="square" rtlCol="0">
            <a:spAutoFit/>
          </a:bodyPr>
          <a:lstStyle/>
          <a:p>
            <a:r>
              <a:rPr lang="en-US" sz="3600" b="1">
                <a:solidFill>
                  <a:schemeClr val="bg1"/>
                </a:solidFill>
                <a:highlight>
                  <a:srgbClr val="FF0000"/>
                </a:highlight>
              </a:rPr>
              <a:t>Hành Pháp</a:t>
            </a:r>
          </a:p>
        </p:txBody>
      </p:sp>
      <p:sp>
        <p:nvSpPr>
          <p:cNvPr id="8" name="TextBox 7">
            <a:extLst>
              <a:ext uri="{FF2B5EF4-FFF2-40B4-BE49-F238E27FC236}">
                <a16:creationId xmlns:a16="http://schemas.microsoft.com/office/drawing/2014/main" id="{9C472D47-7B17-4DA8-9DCE-B0829B4B1C41}"/>
              </a:ext>
            </a:extLst>
          </p:cNvPr>
          <p:cNvSpPr txBox="1"/>
          <p:nvPr/>
        </p:nvSpPr>
        <p:spPr>
          <a:xfrm>
            <a:off x="8570976" y="4984004"/>
            <a:ext cx="2554224" cy="646331"/>
          </a:xfrm>
          <a:prstGeom prst="rect">
            <a:avLst/>
          </a:prstGeom>
          <a:noFill/>
        </p:spPr>
        <p:txBody>
          <a:bodyPr wrap="square" rtlCol="0">
            <a:spAutoFit/>
          </a:bodyPr>
          <a:lstStyle/>
          <a:p>
            <a:r>
              <a:rPr lang="en-US" sz="3600" b="1">
                <a:solidFill>
                  <a:schemeClr val="bg1"/>
                </a:solidFill>
                <a:highlight>
                  <a:srgbClr val="FF0000"/>
                </a:highlight>
              </a:rPr>
              <a:t>Tư Pháp</a:t>
            </a:r>
          </a:p>
        </p:txBody>
      </p:sp>
      <p:sp>
        <p:nvSpPr>
          <p:cNvPr id="20" name="Arrow: Notched Right 19">
            <a:extLst>
              <a:ext uri="{FF2B5EF4-FFF2-40B4-BE49-F238E27FC236}">
                <a16:creationId xmlns:a16="http://schemas.microsoft.com/office/drawing/2014/main" id="{4A84448F-2D64-4E83-A129-8287FACF539A}"/>
              </a:ext>
            </a:extLst>
          </p:cNvPr>
          <p:cNvSpPr/>
          <p:nvPr/>
        </p:nvSpPr>
        <p:spPr>
          <a:xfrm>
            <a:off x="5821680" y="3116657"/>
            <a:ext cx="1524000" cy="484632"/>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Notched Right 21">
            <a:extLst>
              <a:ext uri="{FF2B5EF4-FFF2-40B4-BE49-F238E27FC236}">
                <a16:creationId xmlns:a16="http://schemas.microsoft.com/office/drawing/2014/main" id="{6FB35B4D-F187-4C9A-8ECC-DA953600E0A2}"/>
              </a:ext>
            </a:extLst>
          </p:cNvPr>
          <p:cNvSpPr/>
          <p:nvPr/>
        </p:nvSpPr>
        <p:spPr>
          <a:xfrm>
            <a:off x="5821680" y="5064853"/>
            <a:ext cx="1524000" cy="484632"/>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Notched Right 22">
            <a:extLst>
              <a:ext uri="{FF2B5EF4-FFF2-40B4-BE49-F238E27FC236}">
                <a16:creationId xmlns:a16="http://schemas.microsoft.com/office/drawing/2014/main" id="{FB0FBDBA-8433-4C84-A6A5-B2FE67C80480}"/>
              </a:ext>
            </a:extLst>
          </p:cNvPr>
          <p:cNvSpPr/>
          <p:nvPr/>
        </p:nvSpPr>
        <p:spPr>
          <a:xfrm>
            <a:off x="5821680" y="1168461"/>
            <a:ext cx="1524000" cy="484632"/>
          </a:xfrm>
          <a:prstGeom prst="notch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145CF31-0D62-4002-8BFF-362B74CCB718}"/>
              </a:ext>
            </a:extLst>
          </p:cNvPr>
          <p:cNvSpPr txBox="1"/>
          <p:nvPr/>
        </p:nvSpPr>
        <p:spPr>
          <a:xfrm>
            <a:off x="8429461" y="4111601"/>
            <a:ext cx="2634304" cy="400110"/>
          </a:xfrm>
          <a:prstGeom prst="rect">
            <a:avLst/>
          </a:prstGeom>
          <a:noFill/>
        </p:spPr>
        <p:txBody>
          <a:bodyPr wrap="square" rtlCol="0">
            <a:spAutoFit/>
          </a:bodyPr>
          <a:lstStyle/>
          <a:p>
            <a:r>
              <a:rPr lang="en-US" sz="2000" b="1">
                <a:solidFill>
                  <a:schemeClr val="bg1"/>
                </a:solidFill>
              </a:rPr>
              <a:t>(Thi hành pháp luật)</a:t>
            </a:r>
          </a:p>
        </p:txBody>
      </p:sp>
      <p:sp>
        <p:nvSpPr>
          <p:cNvPr id="9" name="TextBox 8">
            <a:extLst>
              <a:ext uri="{FF2B5EF4-FFF2-40B4-BE49-F238E27FC236}">
                <a16:creationId xmlns:a16="http://schemas.microsoft.com/office/drawing/2014/main" id="{874C6E76-FB0E-465A-9DDF-AE82FDBA6B26}"/>
              </a:ext>
            </a:extLst>
          </p:cNvPr>
          <p:cNvSpPr txBox="1"/>
          <p:nvPr/>
        </p:nvSpPr>
        <p:spPr>
          <a:xfrm>
            <a:off x="8429461" y="1923210"/>
            <a:ext cx="2432304" cy="461665"/>
          </a:xfrm>
          <a:prstGeom prst="rect">
            <a:avLst/>
          </a:prstGeom>
          <a:noFill/>
        </p:spPr>
        <p:txBody>
          <a:bodyPr wrap="square" rtlCol="0">
            <a:spAutoFit/>
          </a:bodyPr>
          <a:lstStyle/>
          <a:p>
            <a:r>
              <a:rPr lang="en-US" b="1">
                <a:solidFill>
                  <a:schemeClr val="bg1"/>
                </a:solidFill>
              </a:rPr>
              <a:t>(</a:t>
            </a:r>
            <a:r>
              <a:rPr lang="en-US" sz="2400" b="1">
                <a:solidFill>
                  <a:schemeClr val="bg1"/>
                </a:solidFill>
              </a:rPr>
              <a:t>Làm pháp luật)</a:t>
            </a:r>
            <a:endParaRPr lang="en-US" b="1">
              <a:solidFill>
                <a:schemeClr val="bg1"/>
              </a:solidFill>
            </a:endParaRPr>
          </a:p>
        </p:txBody>
      </p:sp>
      <p:sp>
        <p:nvSpPr>
          <p:cNvPr id="10" name="TextBox 9">
            <a:extLst>
              <a:ext uri="{FF2B5EF4-FFF2-40B4-BE49-F238E27FC236}">
                <a16:creationId xmlns:a16="http://schemas.microsoft.com/office/drawing/2014/main" id="{45BAD6DF-42FE-4DA2-B83A-69C11DD3ADB5}"/>
              </a:ext>
            </a:extLst>
          </p:cNvPr>
          <p:cNvSpPr txBox="1"/>
          <p:nvPr/>
        </p:nvSpPr>
        <p:spPr>
          <a:xfrm>
            <a:off x="7436525" y="5902573"/>
            <a:ext cx="4620176" cy="400110"/>
          </a:xfrm>
          <a:prstGeom prst="rect">
            <a:avLst/>
          </a:prstGeom>
          <a:noFill/>
        </p:spPr>
        <p:txBody>
          <a:bodyPr wrap="none" rtlCol="0">
            <a:spAutoFit/>
          </a:bodyPr>
          <a:lstStyle/>
          <a:p>
            <a:r>
              <a:rPr lang="en-US" sz="2000" b="1">
                <a:solidFill>
                  <a:schemeClr val="bg1"/>
                </a:solidFill>
              </a:rPr>
              <a:t>(Phụ trách xét xử và bảo vệ Pháp luật)</a:t>
            </a:r>
          </a:p>
        </p:txBody>
      </p:sp>
    </p:spTree>
    <p:extLst>
      <p:ext uri="{BB962C8B-B14F-4D97-AF65-F5344CB8AC3E}">
        <p14:creationId xmlns:p14="http://schemas.microsoft.com/office/powerpoint/2010/main" val="423036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anim calcmode="lin" valueType="num">
                                      <p:cBhvr>
                                        <p:cTn id="32" dur="1000" fill="hold"/>
                                        <p:tgtEl>
                                          <p:spTgt spid="22"/>
                                        </p:tgtEl>
                                        <p:attrNameLst>
                                          <p:attrName>ppt_x</p:attrName>
                                        </p:attrNameLst>
                                      </p:cBhvr>
                                      <p:tavLst>
                                        <p:tav tm="0">
                                          <p:val>
                                            <p:strVal val="#ppt_x"/>
                                          </p:val>
                                        </p:tav>
                                        <p:tav tm="100000">
                                          <p:val>
                                            <p:strVal val="#ppt_x"/>
                                          </p:val>
                                        </p:tav>
                                      </p:tavLst>
                                    </p:anim>
                                    <p:anim calcmode="lin" valueType="num">
                                      <p:cBhvr>
                                        <p:cTn id="3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inVertic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0" grpId="0" animBg="1"/>
      <p:bldP spid="22" grpId="0" animBg="1"/>
      <p:bldP spid="23" grpId="0" animBg="1"/>
      <p:bldP spid="4"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956" y="1"/>
            <a:ext cx="5727627" cy="624402"/>
          </a:xfrm>
        </p:spPr>
        <p:txBody>
          <a:bodyPr>
            <a:normAutofit/>
          </a:bodyPr>
          <a:lstStyle/>
          <a:p>
            <a:pPr algn="ctr"/>
            <a:r>
              <a:rPr lang="en-US" sz="2800" b="1"/>
              <a:t>Nội dung đổi mới Chính Trị</a:t>
            </a:r>
          </a:p>
        </p:txBody>
      </p:sp>
      <p:sp>
        <p:nvSpPr>
          <p:cNvPr id="8" name="Text Placeholder 7"/>
          <p:cNvSpPr>
            <a:spLocks noGrp="1"/>
          </p:cNvSpPr>
          <p:nvPr>
            <p:ph type="body" idx="2"/>
          </p:nvPr>
        </p:nvSpPr>
        <p:spPr>
          <a:xfrm>
            <a:off x="165875" y="939068"/>
            <a:ext cx="4027713" cy="2303416"/>
          </a:xfrm>
        </p:spPr>
        <p:txBody>
          <a:bodyPr/>
          <a:lstStyle/>
          <a:p>
            <a:r>
              <a:rPr lang="en-US" sz="2400" b="1">
                <a:solidFill>
                  <a:schemeClr val="bg1"/>
                </a:solidFill>
              </a:rPr>
              <a:t>Do </a:t>
            </a:r>
            <a:r>
              <a:rPr lang="en-US" sz="3200" b="1">
                <a:solidFill>
                  <a:schemeClr val="bg1"/>
                </a:solidFill>
              </a:rPr>
              <a:t>Đảng</a:t>
            </a:r>
            <a:r>
              <a:rPr lang="en-US" sz="2400" b="1">
                <a:solidFill>
                  <a:schemeClr val="bg1"/>
                </a:solidFill>
              </a:rPr>
              <a:t>, n</a:t>
            </a:r>
            <a:r>
              <a:rPr lang="en-US" sz="3200" b="1">
                <a:solidFill>
                  <a:schemeClr val="bg1"/>
                </a:solidFill>
              </a:rPr>
              <a:t>hà nước </a:t>
            </a:r>
            <a:r>
              <a:rPr lang="en-US" sz="2400" b="1">
                <a:solidFill>
                  <a:schemeClr val="bg1"/>
                </a:solidFill>
              </a:rPr>
              <a:t>và các </a:t>
            </a:r>
            <a:r>
              <a:rPr lang="en-US" sz="3200" b="1">
                <a:solidFill>
                  <a:schemeClr val="bg1"/>
                </a:solidFill>
              </a:rPr>
              <a:t>Tổ chức chính trị </a:t>
            </a:r>
            <a:r>
              <a:rPr lang="en-US" sz="2400" b="1">
                <a:solidFill>
                  <a:schemeClr val="bg1"/>
                </a:solidFill>
              </a:rPr>
              <a:t>thực hiện theo hướng </a:t>
            </a:r>
            <a:r>
              <a:rPr lang="en-US" sz="3200" b="1" i="1">
                <a:solidFill>
                  <a:schemeClr val="bg1"/>
                </a:solidFill>
              </a:rPr>
              <a:t>dân chủ hóa</a:t>
            </a:r>
          </a:p>
        </p:txBody>
      </p:sp>
      <p:sp>
        <p:nvSpPr>
          <p:cNvPr id="4" name="Text Placeholder 3"/>
          <p:cNvSpPr>
            <a:spLocks noGrp="1"/>
          </p:cNvSpPr>
          <p:nvPr>
            <p:ph sz="half" idx="1"/>
          </p:nvPr>
        </p:nvSpPr>
        <p:spPr>
          <a:xfrm>
            <a:off x="6392069" y="939068"/>
            <a:ext cx="5879179" cy="2130117"/>
          </a:xfrm>
        </p:spPr>
        <p:txBody>
          <a:bodyPr>
            <a:noAutofit/>
          </a:bodyPr>
          <a:lstStyle/>
          <a:p>
            <a:pPr>
              <a:buNone/>
            </a:pPr>
            <a:r>
              <a:rPr lang="en-US" sz="2800"/>
              <a:t>	</a:t>
            </a:r>
            <a:r>
              <a:rPr lang="en-US" sz="2800" b="1">
                <a:solidFill>
                  <a:schemeClr val="bg1"/>
                </a:solidFill>
              </a:rPr>
              <a:t>Khắc phục </a:t>
            </a:r>
            <a:r>
              <a:rPr lang="en-US" sz="2800">
                <a:solidFill>
                  <a:schemeClr val="bg1"/>
                </a:solidFill>
              </a:rPr>
              <a:t>và </a:t>
            </a:r>
            <a:r>
              <a:rPr lang="en-US" sz="2800" b="1">
                <a:solidFill>
                  <a:schemeClr val="bg1"/>
                </a:solidFill>
              </a:rPr>
              <a:t>loại bỏ </a:t>
            </a:r>
            <a:r>
              <a:rPr lang="en-US" sz="2800">
                <a:solidFill>
                  <a:schemeClr val="bg1"/>
                </a:solidFill>
              </a:rPr>
              <a:t>cơ chế tập trung, hành chính, mệnh  lệnh, giáo điều, tách rời và cản trở sự phát triển của kinh tế</a:t>
            </a:r>
          </a:p>
        </p:txBody>
      </p:sp>
      <p:sp>
        <p:nvSpPr>
          <p:cNvPr id="9" name="Right Arrow 8"/>
          <p:cNvSpPr/>
          <p:nvPr/>
        </p:nvSpPr>
        <p:spPr>
          <a:xfrm>
            <a:off x="4415246" y="1460349"/>
            <a:ext cx="2481942" cy="732827"/>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Mục đích</a:t>
            </a:r>
          </a:p>
        </p:txBody>
      </p:sp>
      <p:pic>
        <p:nvPicPr>
          <p:cNvPr id="17410" name="Picture 2" descr="Đại hội lần thứ X: Xóa bỏ cơ chế quản lý kinh tế tập trung quan liêu bao  cấp - Hànộimới"/>
          <p:cNvPicPr>
            <a:picLocks noChangeAspect="1" noChangeArrowheads="1"/>
          </p:cNvPicPr>
          <p:nvPr/>
        </p:nvPicPr>
        <p:blipFill>
          <a:blip r:embed="rId2" cstate="print"/>
          <a:srcRect/>
          <a:stretch>
            <a:fillRect/>
          </a:stretch>
        </p:blipFill>
        <p:spPr bwMode="auto">
          <a:xfrm>
            <a:off x="2706624" y="3029123"/>
            <a:ext cx="5352287" cy="3298525"/>
          </a:xfrm>
          <a:prstGeom prst="rect">
            <a:avLst/>
          </a:prstGeom>
          <a:noFill/>
        </p:spPr>
      </p:pic>
      <p:sp>
        <p:nvSpPr>
          <p:cNvPr id="11" name="TextBox 10"/>
          <p:cNvSpPr txBox="1"/>
          <p:nvPr/>
        </p:nvSpPr>
        <p:spPr>
          <a:xfrm>
            <a:off x="4415246" y="6400340"/>
            <a:ext cx="1976823" cy="369332"/>
          </a:xfrm>
          <a:prstGeom prst="rect">
            <a:avLst/>
          </a:prstGeom>
          <a:noFill/>
        </p:spPr>
        <p:txBody>
          <a:bodyPr wrap="none" rtlCol="0">
            <a:spAutoFit/>
          </a:bodyPr>
          <a:lstStyle/>
          <a:p>
            <a:pPr algn="ctr"/>
            <a:r>
              <a:rPr lang="en-US" b="1">
                <a:solidFill>
                  <a:schemeClr val="bg1"/>
                </a:solidFill>
              </a:rPr>
              <a:t>Đại hội lần thứ 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circle(in)">
                                      <p:cBhvr>
                                        <p:cTn id="7" dur="20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wipe(down)">
                                      <p:cBhvr>
                                        <p:cTn id="2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91999" cy="2731325"/>
          </a:xfrm>
        </p:spPr>
        <p:txBody>
          <a:bodyPr>
            <a:normAutofit/>
          </a:bodyPr>
          <a:lstStyle/>
          <a:p>
            <a:pPr algn="ctr"/>
            <a:r>
              <a:rPr lang="en-US">
                <a:solidFill>
                  <a:schemeClr val="bg1"/>
                </a:solidFill>
              </a:rPr>
              <a:t>L</a:t>
            </a:r>
            <a:r>
              <a:rPr lang="vi-VN">
                <a:solidFill>
                  <a:schemeClr val="bg1"/>
                </a:solidFill>
              </a:rPr>
              <a:t>à quá trình đổi mới tư duy chính trị về chủ nghĩa xã hội</a:t>
            </a:r>
            <a:r>
              <a:rPr lang="en-US">
                <a:solidFill>
                  <a:schemeClr val="bg1"/>
                </a:solidFill>
              </a:rPr>
              <a:t> &amp; </a:t>
            </a:r>
            <a:r>
              <a:rPr lang="vi-VN">
                <a:solidFill>
                  <a:schemeClr val="bg1"/>
                </a:solidFill>
              </a:rPr>
              <a:t>đổi mới cơ cấu tổ chức và cơ chế vận hành của hệ thống chính trị</a:t>
            </a:r>
            <a:endParaRPr lang="en-US">
              <a:solidFill>
                <a:schemeClr val="bg1"/>
              </a:solidFill>
            </a:endParaRPr>
          </a:p>
        </p:txBody>
      </p:sp>
      <p:pic>
        <p:nvPicPr>
          <p:cNvPr id="26626" name="Picture 2" descr="Đổi mới tư duy là yếu tố tiên quyết để thành công | Doanh nghiệp doanh nhân"/>
          <p:cNvPicPr>
            <a:picLocks noChangeAspect="1" noChangeArrowheads="1"/>
          </p:cNvPicPr>
          <p:nvPr/>
        </p:nvPicPr>
        <p:blipFill>
          <a:blip r:embed="rId2" cstate="print"/>
          <a:srcRect/>
          <a:stretch>
            <a:fillRect/>
          </a:stretch>
        </p:blipFill>
        <p:spPr bwMode="auto">
          <a:xfrm>
            <a:off x="1" y="3138145"/>
            <a:ext cx="4480559" cy="3719856"/>
          </a:xfrm>
          <a:prstGeom prst="rect">
            <a:avLst/>
          </a:prstGeom>
          <a:noFill/>
        </p:spPr>
      </p:pic>
      <p:pic>
        <p:nvPicPr>
          <p:cNvPr id="26628" name="Picture 4" descr="Mô hình, cấu trúc của hệ thống chính trị trong mối quan hệ với chức năng và  phương thức hoạt động của hệ thống chính trị "/>
          <p:cNvPicPr>
            <a:picLocks noChangeAspect="1" noChangeArrowheads="1"/>
          </p:cNvPicPr>
          <p:nvPr/>
        </p:nvPicPr>
        <p:blipFill>
          <a:blip r:embed="rId3" cstate="print"/>
          <a:srcRect/>
          <a:stretch>
            <a:fillRect/>
          </a:stretch>
        </p:blipFill>
        <p:spPr bwMode="auto">
          <a:xfrm>
            <a:off x="7354389" y="3229790"/>
            <a:ext cx="4837611" cy="362820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additive="base">
                                        <p:cTn id="7" dur="500" fill="hold"/>
                                        <p:tgtEl>
                                          <p:spTgt spid="26626"/>
                                        </p:tgtEl>
                                        <p:attrNameLst>
                                          <p:attrName>ppt_x</p:attrName>
                                        </p:attrNameLst>
                                      </p:cBhvr>
                                      <p:tavLst>
                                        <p:tav tm="0">
                                          <p:val>
                                            <p:strVal val="#ppt_x"/>
                                          </p:val>
                                        </p:tav>
                                        <p:tav tm="100000">
                                          <p:val>
                                            <p:strVal val="#ppt_x"/>
                                          </p:val>
                                        </p:tav>
                                      </p:tavLst>
                                    </p:anim>
                                    <p:anim calcmode="lin" valueType="num">
                                      <p:cBhvr additive="base">
                                        <p:cTn id="8" dur="500" fill="hold"/>
                                        <p:tgtEl>
                                          <p:spTgt spid="266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28"/>
                                        </p:tgtEl>
                                        <p:attrNameLst>
                                          <p:attrName>style.visibility</p:attrName>
                                        </p:attrNameLst>
                                      </p:cBhvr>
                                      <p:to>
                                        <p:strVal val="visible"/>
                                      </p:to>
                                    </p:set>
                                    <p:anim calcmode="lin" valueType="num">
                                      <p:cBhvr additive="base">
                                        <p:cTn id="13" dur="500" fill="hold"/>
                                        <p:tgtEl>
                                          <p:spTgt spid="26628"/>
                                        </p:tgtEl>
                                        <p:attrNameLst>
                                          <p:attrName>ppt_x</p:attrName>
                                        </p:attrNameLst>
                                      </p:cBhvr>
                                      <p:tavLst>
                                        <p:tav tm="0">
                                          <p:val>
                                            <p:strVal val="#ppt_x"/>
                                          </p:val>
                                        </p:tav>
                                        <p:tav tm="100000">
                                          <p:val>
                                            <p:strVal val="#ppt_x"/>
                                          </p:val>
                                        </p:tav>
                                      </p:tavLst>
                                    </p:anim>
                                    <p:anim calcmode="lin" valueType="num">
                                      <p:cBhvr additive="base">
                                        <p:cTn id="14" dur="500" fill="hold"/>
                                        <p:tgtEl>
                                          <p:spTgt spid="266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3A6BDC-69A2-4A9A-A824-5446ACA8A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728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BA62B5-9DFE-499F-87A5-CDF32F3A7A10}"/>
              </a:ext>
            </a:extLst>
          </p:cNvPr>
          <p:cNvSpPr txBox="1"/>
          <p:nvPr/>
        </p:nvSpPr>
        <p:spPr>
          <a:xfrm>
            <a:off x="1571500" y="-12796"/>
            <a:ext cx="4524500" cy="1200329"/>
          </a:xfrm>
          <a:prstGeom prst="rect">
            <a:avLst/>
          </a:prstGeom>
          <a:noFill/>
        </p:spPr>
        <p:txBody>
          <a:bodyPr wrap="square" rtlCol="0">
            <a:spAutoFit/>
          </a:bodyPr>
          <a:lstStyle/>
          <a:p>
            <a:r>
              <a:rPr lang="en-US" sz="1800" b="1">
                <a:solidFill>
                  <a:srgbClr val="333333"/>
                </a:solidFill>
                <a:effectLst/>
                <a:highlight>
                  <a:srgbClr val="C0C0C0"/>
                </a:highlight>
                <a:latin typeface="Arial" panose="020B0604020202020204" pitchFamily="34" charset="0"/>
                <a:ea typeface="Calibri" panose="020F0502020204030204" pitchFamily="34" charset="0"/>
              </a:rPr>
              <a:t>Nhưng tổ chức bộ máy của Hệ Thống Chính Trị còn cồng kềnh, nhiều tầng nấc, chức năng, nhiệm vụ ở một số tổ chức còn chồng chéo</a:t>
            </a:r>
            <a:endParaRPr lang="en-US" b="1">
              <a:highlight>
                <a:srgbClr val="C0C0C0"/>
              </a:highlight>
            </a:endParaRPr>
          </a:p>
        </p:txBody>
      </p:sp>
      <p:sp>
        <p:nvSpPr>
          <p:cNvPr id="8" name="TextBox 7">
            <a:extLst>
              <a:ext uri="{FF2B5EF4-FFF2-40B4-BE49-F238E27FC236}">
                <a16:creationId xmlns:a16="http://schemas.microsoft.com/office/drawing/2014/main" id="{95CAB287-93EF-4BCF-98D7-F609E897235E}"/>
              </a:ext>
            </a:extLst>
          </p:cNvPr>
          <p:cNvSpPr txBox="1"/>
          <p:nvPr/>
        </p:nvSpPr>
        <p:spPr>
          <a:xfrm>
            <a:off x="6096000" y="1104406"/>
            <a:ext cx="3767329" cy="1200329"/>
          </a:xfrm>
          <a:prstGeom prst="rect">
            <a:avLst/>
          </a:prstGeom>
          <a:noFill/>
        </p:spPr>
        <p:txBody>
          <a:bodyPr wrap="square" rtlCol="0">
            <a:spAutoFit/>
          </a:bodyPr>
          <a:lstStyle/>
          <a:p>
            <a:r>
              <a:rPr lang="en-US" b="1">
                <a:solidFill>
                  <a:schemeClr val="bg1"/>
                </a:solidFill>
                <a:highlight>
                  <a:srgbClr val="C0C0C0"/>
                </a:highlight>
                <a:latin typeface="Arial" panose="020B0604020202020204" pitchFamily="34" charset="0"/>
                <a:ea typeface="Calibri" panose="020F0502020204030204" pitchFamily="34" charset="0"/>
              </a:rPr>
              <a:t>H</a:t>
            </a:r>
            <a:r>
              <a:rPr lang="en-US" b="1">
                <a:solidFill>
                  <a:schemeClr val="bg1"/>
                </a:solidFill>
                <a:effectLst/>
                <a:highlight>
                  <a:srgbClr val="C0C0C0"/>
                </a:highlight>
                <a:latin typeface="Arial" panose="020B0604020202020204" pitchFamily="34" charset="0"/>
                <a:ea typeface="Calibri" panose="020F0502020204030204" pitchFamily="34" charset="0"/>
              </a:rPr>
              <a:t>iệu lực, hiệu quả hoạt động của nhiều tổ chức trong hệ thống chính trị chưa đáp ứng được yêu cầu, nhiệm vụ</a:t>
            </a:r>
            <a:endParaRPr lang="en-US" b="1">
              <a:solidFill>
                <a:schemeClr val="bg1"/>
              </a:solidFill>
              <a:highlight>
                <a:srgbClr val="C0C0C0"/>
              </a:highlight>
            </a:endParaRPr>
          </a:p>
        </p:txBody>
      </p:sp>
    </p:spTree>
    <p:extLst>
      <p:ext uri="{BB962C8B-B14F-4D97-AF65-F5344CB8AC3E}">
        <p14:creationId xmlns:p14="http://schemas.microsoft.com/office/powerpoint/2010/main" val="283819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down)">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2400" y="322489"/>
            <a:ext cx="10709910" cy="1429639"/>
          </a:xfrm>
        </p:spPr>
        <p:txBody>
          <a:bodyPr/>
          <a:lstStyle/>
          <a:p>
            <a:pPr marL="0" indent="0">
              <a:buNone/>
            </a:pPr>
            <a:r>
              <a:rPr lang="en-US" b="1" err="1">
                <a:solidFill>
                  <a:schemeClr val="bg1"/>
                </a:solidFill>
              </a:rPr>
              <a:t>Quá</a:t>
            </a:r>
            <a:r>
              <a:rPr lang="en-US" b="1">
                <a:solidFill>
                  <a:schemeClr val="bg1"/>
                </a:solidFill>
              </a:rPr>
              <a:t> </a:t>
            </a:r>
            <a:r>
              <a:rPr lang="en-US" b="1" err="1">
                <a:solidFill>
                  <a:schemeClr val="bg1"/>
                </a:solidFill>
              </a:rPr>
              <a:t>trình</a:t>
            </a:r>
            <a:r>
              <a:rPr lang="en-US" b="1">
                <a:solidFill>
                  <a:schemeClr val="bg1"/>
                </a:solidFill>
              </a:rPr>
              <a:t> </a:t>
            </a:r>
            <a:r>
              <a:rPr lang="en-US" b="1" err="1">
                <a:solidFill>
                  <a:schemeClr val="bg1"/>
                </a:solidFill>
              </a:rPr>
              <a:t>chuyển</a:t>
            </a:r>
            <a:r>
              <a:rPr lang="en-US" b="1">
                <a:solidFill>
                  <a:schemeClr val="bg1"/>
                </a:solidFill>
              </a:rPr>
              <a:t> </a:t>
            </a:r>
            <a:r>
              <a:rPr lang="en-US" b="1" err="1">
                <a:solidFill>
                  <a:schemeClr val="bg1"/>
                </a:solidFill>
              </a:rPr>
              <a:t>dịch</a:t>
            </a:r>
            <a:r>
              <a:rPr lang="en-US" b="1">
                <a:solidFill>
                  <a:schemeClr val="bg1"/>
                </a:solidFill>
              </a:rPr>
              <a:t> </a:t>
            </a:r>
            <a:r>
              <a:rPr lang="en-US" b="1" err="1">
                <a:solidFill>
                  <a:schemeClr val="bg1"/>
                </a:solidFill>
              </a:rPr>
              <a:t>này</a:t>
            </a:r>
            <a:r>
              <a:rPr lang="en-US" b="1">
                <a:solidFill>
                  <a:schemeClr val="bg1"/>
                </a:solidFill>
              </a:rPr>
              <a:t> </a:t>
            </a:r>
            <a:r>
              <a:rPr lang="en-US" b="1" err="1">
                <a:solidFill>
                  <a:schemeClr val="bg1"/>
                </a:solidFill>
              </a:rPr>
              <a:t>bao</a:t>
            </a:r>
            <a:r>
              <a:rPr lang="en-US" b="1">
                <a:solidFill>
                  <a:schemeClr val="bg1"/>
                </a:solidFill>
              </a:rPr>
              <a:t> </a:t>
            </a:r>
            <a:r>
              <a:rPr lang="en-US" b="1" err="1">
                <a:solidFill>
                  <a:schemeClr val="bg1"/>
                </a:solidFill>
              </a:rPr>
              <a:t>gồm</a:t>
            </a:r>
            <a:r>
              <a:rPr lang="en-US" b="1">
                <a:solidFill>
                  <a:schemeClr val="bg1"/>
                </a:solidFill>
              </a:rPr>
              <a:t> </a:t>
            </a:r>
            <a:r>
              <a:rPr lang="en-US" b="1" err="1">
                <a:solidFill>
                  <a:schemeClr val="bg1"/>
                </a:solidFill>
              </a:rPr>
              <a:t>hàng</a:t>
            </a:r>
            <a:r>
              <a:rPr lang="en-US" b="1">
                <a:solidFill>
                  <a:schemeClr val="bg1"/>
                </a:solidFill>
              </a:rPr>
              <a:t> </a:t>
            </a:r>
            <a:r>
              <a:rPr lang="en-US" b="1" err="1">
                <a:solidFill>
                  <a:schemeClr val="bg1"/>
                </a:solidFill>
              </a:rPr>
              <a:t>loạt</a:t>
            </a:r>
            <a:r>
              <a:rPr lang="en-US" b="1">
                <a:solidFill>
                  <a:schemeClr val="bg1"/>
                </a:solidFill>
              </a:rPr>
              <a:t> </a:t>
            </a:r>
            <a:r>
              <a:rPr lang="en-US" b="1" err="1">
                <a:solidFill>
                  <a:schemeClr val="bg1"/>
                </a:solidFill>
              </a:rPr>
              <a:t>thay</a:t>
            </a:r>
            <a:r>
              <a:rPr lang="en-US" b="1">
                <a:solidFill>
                  <a:schemeClr val="bg1"/>
                </a:solidFill>
              </a:rPr>
              <a:t> </a:t>
            </a:r>
            <a:r>
              <a:rPr lang="en-US" b="1" err="1">
                <a:solidFill>
                  <a:schemeClr val="bg1"/>
                </a:solidFill>
              </a:rPr>
              <a:t>đổi</a:t>
            </a:r>
            <a:r>
              <a:rPr lang="en-US" b="1">
                <a:solidFill>
                  <a:schemeClr val="bg1"/>
                </a:solidFill>
              </a:rPr>
              <a:t> </a:t>
            </a:r>
            <a:r>
              <a:rPr lang="en-US" b="1" err="1">
                <a:solidFill>
                  <a:schemeClr val="bg1"/>
                </a:solidFill>
              </a:rPr>
              <a:t>sâu</a:t>
            </a:r>
            <a:r>
              <a:rPr lang="en-US" b="1">
                <a:solidFill>
                  <a:schemeClr val="bg1"/>
                </a:solidFill>
              </a:rPr>
              <a:t> </a:t>
            </a:r>
            <a:r>
              <a:rPr lang="en-US" b="1" err="1">
                <a:solidFill>
                  <a:schemeClr val="bg1"/>
                </a:solidFill>
              </a:rPr>
              <a:t>rộng</a:t>
            </a:r>
            <a:r>
              <a:rPr lang="en-US" b="1">
                <a:solidFill>
                  <a:schemeClr val="bg1"/>
                </a:solidFill>
              </a:rPr>
              <a:t> </a:t>
            </a:r>
            <a:r>
              <a:rPr lang="en-US" b="1" err="1">
                <a:solidFill>
                  <a:schemeClr val="bg1"/>
                </a:solidFill>
              </a:rPr>
              <a:t>về</a:t>
            </a:r>
            <a:r>
              <a:rPr lang="en-US" b="1">
                <a:solidFill>
                  <a:schemeClr val="bg1"/>
                </a:solidFill>
              </a:rPr>
              <a:t> </a:t>
            </a:r>
            <a:r>
              <a:rPr lang="en-US" b="1" err="1">
                <a:solidFill>
                  <a:schemeClr val="bg1"/>
                </a:solidFill>
              </a:rPr>
              <a:t>cơ</a:t>
            </a:r>
            <a:r>
              <a:rPr lang="en-US" b="1">
                <a:solidFill>
                  <a:schemeClr val="bg1"/>
                </a:solidFill>
              </a:rPr>
              <a:t> </a:t>
            </a:r>
            <a:r>
              <a:rPr lang="en-US" b="1" err="1">
                <a:solidFill>
                  <a:schemeClr val="bg1"/>
                </a:solidFill>
              </a:rPr>
              <a:t>cấu</a:t>
            </a:r>
            <a:r>
              <a:rPr lang="en-US" b="1">
                <a:solidFill>
                  <a:schemeClr val="bg1"/>
                </a:solidFill>
              </a:rPr>
              <a:t> </a:t>
            </a:r>
            <a:r>
              <a:rPr lang="en-US" b="1" err="1">
                <a:solidFill>
                  <a:schemeClr val="bg1"/>
                </a:solidFill>
              </a:rPr>
              <a:t>thành</a:t>
            </a:r>
            <a:r>
              <a:rPr lang="en-US" b="1">
                <a:solidFill>
                  <a:schemeClr val="bg1"/>
                </a:solidFill>
              </a:rPr>
              <a:t> </a:t>
            </a:r>
            <a:r>
              <a:rPr lang="en-US" b="1" err="1">
                <a:solidFill>
                  <a:schemeClr val="bg1"/>
                </a:solidFill>
              </a:rPr>
              <a:t>phần</a:t>
            </a:r>
            <a:r>
              <a:rPr lang="en-US" b="1">
                <a:solidFill>
                  <a:schemeClr val="bg1"/>
                </a:solidFill>
              </a:rPr>
              <a:t> </a:t>
            </a:r>
            <a:r>
              <a:rPr lang="en-US" b="1" err="1">
                <a:solidFill>
                  <a:schemeClr val="bg1"/>
                </a:solidFill>
              </a:rPr>
              <a:t>kinh</a:t>
            </a:r>
            <a:r>
              <a:rPr lang="en-US" b="1">
                <a:solidFill>
                  <a:schemeClr val="bg1"/>
                </a:solidFill>
              </a:rPr>
              <a:t> </a:t>
            </a:r>
            <a:r>
              <a:rPr lang="en-US" b="1" err="1">
                <a:solidFill>
                  <a:schemeClr val="bg1"/>
                </a:solidFill>
              </a:rPr>
              <a:t>tế</a:t>
            </a:r>
            <a:r>
              <a:rPr lang="en-US" b="1">
                <a:solidFill>
                  <a:schemeClr val="bg1"/>
                </a:solidFill>
              </a:rPr>
              <a:t>, </a:t>
            </a:r>
            <a:r>
              <a:rPr lang="en-US" b="1" err="1">
                <a:solidFill>
                  <a:schemeClr val="bg1"/>
                </a:solidFill>
              </a:rPr>
              <a:t>chế</a:t>
            </a:r>
            <a:r>
              <a:rPr lang="en-US" b="1">
                <a:solidFill>
                  <a:schemeClr val="bg1"/>
                </a:solidFill>
              </a:rPr>
              <a:t> </a:t>
            </a:r>
            <a:r>
              <a:rPr lang="en-US" b="1" err="1">
                <a:solidFill>
                  <a:schemeClr val="bg1"/>
                </a:solidFill>
              </a:rPr>
              <a:t>độ</a:t>
            </a:r>
            <a:r>
              <a:rPr lang="en-US" b="1">
                <a:solidFill>
                  <a:schemeClr val="bg1"/>
                </a:solidFill>
              </a:rPr>
              <a:t> </a:t>
            </a:r>
            <a:r>
              <a:rPr lang="en-US" b="1" err="1">
                <a:solidFill>
                  <a:schemeClr val="bg1"/>
                </a:solidFill>
              </a:rPr>
              <a:t>và</a:t>
            </a:r>
            <a:r>
              <a:rPr lang="en-US" b="1">
                <a:solidFill>
                  <a:schemeClr val="bg1"/>
                </a:solidFill>
              </a:rPr>
              <a:t> </a:t>
            </a:r>
            <a:r>
              <a:rPr lang="en-US" b="1" err="1">
                <a:solidFill>
                  <a:schemeClr val="bg1"/>
                </a:solidFill>
              </a:rPr>
              <a:t>hình</a:t>
            </a:r>
            <a:r>
              <a:rPr lang="en-US" b="1">
                <a:solidFill>
                  <a:schemeClr val="bg1"/>
                </a:solidFill>
              </a:rPr>
              <a:t> </a:t>
            </a:r>
            <a:r>
              <a:rPr lang="en-US" b="1" err="1">
                <a:solidFill>
                  <a:schemeClr val="bg1"/>
                </a:solidFill>
              </a:rPr>
              <a:t>thức</a:t>
            </a:r>
            <a:r>
              <a:rPr lang="en-US" b="1">
                <a:solidFill>
                  <a:schemeClr val="bg1"/>
                </a:solidFill>
              </a:rPr>
              <a:t> </a:t>
            </a:r>
            <a:r>
              <a:rPr lang="en-US" b="1" err="1">
                <a:solidFill>
                  <a:schemeClr val="bg1"/>
                </a:solidFill>
              </a:rPr>
              <a:t>sở</a:t>
            </a:r>
            <a:r>
              <a:rPr lang="en-US" b="1">
                <a:solidFill>
                  <a:schemeClr val="bg1"/>
                </a:solidFill>
              </a:rPr>
              <a:t> </a:t>
            </a:r>
            <a:r>
              <a:rPr lang="en-US" b="1" err="1">
                <a:solidFill>
                  <a:schemeClr val="bg1"/>
                </a:solidFill>
              </a:rPr>
              <a:t>hữu</a:t>
            </a:r>
            <a:r>
              <a:rPr lang="en-US" b="1">
                <a:solidFill>
                  <a:schemeClr val="bg1"/>
                </a:solidFill>
              </a:rPr>
              <a:t> </a:t>
            </a:r>
            <a:r>
              <a:rPr lang="en-US" b="1" err="1">
                <a:solidFill>
                  <a:schemeClr val="bg1"/>
                </a:solidFill>
              </a:rPr>
              <a:t>các</a:t>
            </a:r>
            <a:r>
              <a:rPr lang="en-US" b="1">
                <a:solidFill>
                  <a:schemeClr val="bg1"/>
                </a:solidFill>
              </a:rPr>
              <a:t> </a:t>
            </a:r>
            <a:r>
              <a:rPr lang="en-US" b="1" err="1">
                <a:solidFill>
                  <a:schemeClr val="bg1"/>
                </a:solidFill>
              </a:rPr>
              <a:t>tư</a:t>
            </a:r>
            <a:r>
              <a:rPr lang="en-US" b="1">
                <a:solidFill>
                  <a:schemeClr val="bg1"/>
                </a:solidFill>
              </a:rPr>
              <a:t> </a:t>
            </a:r>
            <a:r>
              <a:rPr lang="en-US" b="1" err="1">
                <a:solidFill>
                  <a:schemeClr val="bg1"/>
                </a:solidFill>
              </a:rPr>
              <a:t>liệu</a:t>
            </a:r>
            <a:r>
              <a:rPr lang="en-US" b="1">
                <a:solidFill>
                  <a:schemeClr val="bg1"/>
                </a:solidFill>
              </a:rPr>
              <a:t> </a:t>
            </a:r>
            <a:r>
              <a:rPr lang="en-US" b="1" err="1">
                <a:solidFill>
                  <a:schemeClr val="bg1"/>
                </a:solidFill>
              </a:rPr>
              <a:t>sản</a:t>
            </a:r>
            <a:r>
              <a:rPr lang="en-US" b="1">
                <a:solidFill>
                  <a:schemeClr val="bg1"/>
                </a:solidFill>
              </a:rPr>
              <a:t> </a:t>
            </a:r>
            <a:r>
              <a:rPr lang="en-US" b="1" err="1">
                <a:solidFill>
                  <a:schemeClr val="bg1"/>
                </a:solidFill>
              </a:rPr>
              <a:t>xuất</a:t>
            </a:r>
            <a:r>
              <a:rPr lang="en-US" b="1">
                <a:solidFill>
                  <a:schemeClr val="bg1"/>
                </a:solidFill>
              </a:rPr>
              <a:t>, </a:t>
            </a:r>
            <a:r>
              <a:rPr lang="en-US" b="1" err="1">
                <a:solidFill>
                  <a:schemeClr val="bg1"/>
                </a:solidFill>
              </a:rPr>
              <a:t>hình</a:t>
            </a:r>
            <a:r>
              <a:rPr lang="en-US" b="1">
                <a:solidFill>
                  <a:schemeClr val="bg1"/>
                </a:solidFill>
              </a:rPr>
              <a:t> </a:t>
            </a:r>
            <a:r>
              <a:rPr lang="en-US" b="1" err="1">
                <a:solidFill>
                  <a:schemeClr val="bg1"/>
                </a:solidFill>
              </a:rPr>
              <a:t>thức</a:t>
            </a:r>
            <a:r>
              <a:rPr lang="en-US" b="1">
                <a:solidFill>
                  <a:schemeClr val="bg1"/>
                </a:solidFill>
              </a:rPr>
              <a:t> </a:t>
            </a:r>
            <a:r>
              <a:rPr lang="en-US" b="1" err="1">
                <a:solidFill>
                  <a:schemeClr val="bg1"/>
                </a:solidFill>
              </a:rPr>
              <a:t>tổ</a:t>
            </a:r>
            <a:r>
              <a:rPr lang="en-US" b="1">
                <a:solidFill>
                  <a:schemeClr val="bg1"/>
                </a:solidFill>
              </a:rPr>
              <a:t> </a:t>
            </a:r>
            <a:r>
              <a:rPr lang="en-US" b="1" err="1">
                <a:solidFill>
                  <a:schemeClr val="bg1"/>
                </a:solidFill>
              </a:rPr>
              <a:t>chức</a:t>
            </a:r>
            <a:r>
              <a:rPr lang="en-US" b="1">
                <a:solidFill>
                  <a:schemeClr val="bg1"/>
                </a:solidFill>
              </a:rPr>
              <a:t> </a:t>
            </a:r>
            <a:r>
              <a:rPr lang="en-US" b="1" err="1">
                <a:solidFill>
                  <a:schemeClr val="bg1"/>
                </a:solidFill>
              </a:rPr>
              <a:t>và</a:t>
            </a:r>
            <a:r>
              <a:rPr lang="en-US" b="1">
                <a:solidFill>
                  <a:schemeClr val="bg1"/>
                </a:solidFill>
              </a:rPr>
              <a:t> </a:t>
            </a:r>
            <a:r>
              <a:rPr lang="en-US" b="1" err="1">
                <a:solidFill>
                  <a:schemeClr val="bg1"/>
                </a:solidFill>
              </a:rPr>
              <a:t>cơ</a:t>
            </a:r>
            <a:r>
              <a:rPr lang="en-US" b="1">
                <a:solidFill>
                  <a:schemeClr val="bg1"/>
                </a:solidFill>
              </a:rPr>
              <a:t> </a:t>
            </a:r>
            <a:r>
              <a:rPr lang="en-US" b="1" err="1">
                <a:solidFill>
                  <a:schemeClr val="bg1"/>
                </a:solidFill>
              </a:rPr>
              <a:t>chế</a:t>
            </a:r>
            <a:r>
              <a:rPr lang="en-US" b="1">
                <a:solidFill>
                  <a:schemeClr val="bg1"/>
                </a:solidFill>
              </a:rPr>
              <a:t> </a:t>
            </a:r>
            <a:r>
              <a:rPr lang="en-US" b="1" err="1">
                <a:solidFill>
                  <a:schemeClr val="bg1"/>
                </a:solidFill>
              </a:rPr>
              <a:t>quản</a:t>
            </a:r>
            <a:r>
              <a:rPr lang="en-US" b="1">
                <a:solidFill>
                  <a:schemeClr val="bg1"/>
                </a:solidFill>
              </a:rPr>
              <a:t> </a:t>
            </a:r>
            <a:r>
              <a:rPr lang="en-US" b="1" err="1">
                <a:solidFill>
                  <a:schemeClr val="bg1"/>
                </a:solidFill>
              </a:rPr>
              <a:t>lý</a:t>
            </a:r>
            <a:r>
              <a:rPr lang="en-US" b="1">
                <a:solidFill>
                  <a:schemeClr val="bg1"/>
                </a:solidFill>
              </a:rPr>
              <a:t> </a:t>
            </a:r>
            <a:r>
              <a:rPr lang="en-US" b="1" err="1">
                <a:solidFill>
                  <a:schemeClr val="bg1"/>
                </a:solidFill>
              </a:rPr>
              <a:t>kinh</a:t>
            </a:r>
            <a:r>
              <a:rPr lang="en-US" b="1">
                <a:solidFill>
                  <a:schemeClr val="bg1"/>
                </a:solidFill>
              </a:rPr>
              <a:t> tế</a:t>
            </a:r>
            <a:endParaRPr lang="vi-VN" b="1">
              <a:solidFill>
                <a:schemeClr val="bg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0415"/>
            <a:ext cx="5569526" cy="274937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57834"/>
            <a:ext cx="5569525" cy="2200166"/>
          </a:xfrm>
          <a:prstGeom prst="rect">
            <a:avLst/>
          </a:prstGeom>
        </p:spPr>
      </p:pic>
      <p:pic>
        <p:nvPicPr>
          <p:cNvPr id="1028" name="Picture 4" descr="Về mối quan hệ giữa kinh tế và chính trị trong quan điểm của V.I. Lê nin và  ý nghĩa đối với Việt Nam hiện nay">
            <a:extLst>
              <a:ext uri="{FF2B5EF4-FFF2-40B4-BE49-F238E27FC236}">
                <a16:creationId xmlns:a16="http://schemas.microsoft.com/office/drawing/2014/main" id="{B4FD064E-FAF3-406B-A506-1617620516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526" y="1980415"/>
            <a:ext cx="6622473" cy="4877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35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barn(inVertical)">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7017"/>
            <a:ext cx="4937760" cy="821146"/>
          </a:xfrm>
        </p:spPr>
        <p:txBody>
          <a:bodyPr>
            <a:noAutofit/>
          </a:bodyPr>
          <a:lstStyle/>
          <a:p>
            <a:pPr algn="ctr"/>
            <a:r>
              <a:rPr lang="en-US" sz="2800" b="1">
                <a:effectLst/>
              </a:rPr>
              <a:t>Ảnh hưởng tích cực của Đổi mới Chính Trị đối với Kính Tế</a:t>
            </a:r>
          </a:p>
        </p:txBody>
      </p:sp>
      <p:sp>
        <p:nvSpPr>
          <p:cNvPr id="9" name="Text Placeholder 8"/>
          <p:cNvSpPr>
            <a:spLocks noGrp="1"/>
          </p:cNvSpPr>
          <p:nvPr>
            <p:ph type="body" idx="2"/>
          </p:nvPr>
        </p:nvSpPr>
        <p:spPr>
          <a:xfrm>
            <a:off x="155575" y="2413945"/>
            <a:ext cx="5301148" cy="2075325"/>
          </a:xfrm>
        </p:spPr>
        <p:txBody>
          <a:bodyPr>
            <a:normAutofit/>
          </a:bodyPr>
          <a:lstStyle/>
          <a:p>
            <a:r>
              <a:rPr lang="en-US" sz="2400" b="1">
                <a:solidFill>
                  <a:schemeClr val="bg1"/>
                </a:solidFill>
              </a:rPr>
              <a:t>Những kết quả của đổi mới hệ thống chính trị, từ đổi mới tư duy, chính sách, pháp luật đến tổ chức hoạt động của bộ máy nhà nước tuy mới là bước đầu</a:t>
            </a:r>
          </a:p>
        </p:txBody>
      </p:sp>
      <p:sp>
        <p:nvSpPr>
          <p:cNvPr id="8" name="Content Placeholder 7"/>
          <p:cNvSpPr>
            <a:spLocks noGrp="1"/>
          </p:cNvSpPr>
          <p:nvPr>
            <p:ph sz="half" idx="1"/>
          </p:nvPr>
        </p:nvSpPr>
        <p:spPr>
          <a:xfrm>
            <a:off x="5067178" y="638812"/>
            <a:ext cx="7124821" cy="1294492"/>
          </a:xfrm>
        </p:spPr>
        <p:txBody>
          <a:bodyPr/>
          <a:lstStyle/>
          <a:p>
            <a:pPr>
              <a:buNone/>
            </a:pPr>
            <a:r>
              <a:rPr lang="en-US"/>
              <a:t>	</a:t>
            </a:r>
            <a:r>
              <a:rPr lang="en-US" sz="2400" b="1">
                <a:solidFill>
                  <a:schemeClr val="bg1"/>
                </a:solidFill>
              </a:rPr>
              <a:t>Nhưng đã tạo nền tảng vững chắc cho đổi mới và phát triển kinh tế - xã hội, giữ vững quốc phòng, an ninh</a:t>
            </a:r>
          </a:p>
        </p:txBody>
      </p:sp>
      <p:sp>
        <p:nvSpPr>
          <p:cNvPr id="30722" name="AutoShape 2" descr="Đổi mới tư duy trong xây dựng pháp luậ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24" name="AutoShape 4" descr="Đổi mới tư duy trong xây dựng pháp luậ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2" name="Picture 11" descr="auhuah.jpg"/>
          <p:cNvPicPr>
            <a:picLocks noChangeAspect="1"/>
          </p:cNvPicPr>
          <p:nvPr/>
        </p:nvPicPr>
        <p:blipFill>
          <a:blip r:embed="rId2" cstate="print"/>
          <a:stretch>
            <a:fillRect/>
          </a:stretch>
        </p:blipFill>
        <p:spPr>
          <a:xfrm>
            <a:off x="5301148" y="2413944"/>
            <a:ext cx="6890852" cy="44440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arn(inVertic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arn(inVertical)">
                                      <p:cBhvr>
                                        <p:cTn id="1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35131" y="0"/>
            <a:ext cx="11956869" cy="1417637"/>
          </a:xfrm>
        </p:spPr>
        <p:txBody>
          <a:bodyPr>
            <a:normAutofit fontScale="90000"/>
          </a:bodyPr>
          <a:lstStyle/>
          <a:p>
            <a:r>
              <a:rPr lang="en-US" sz="4900">
                <a:solidFill>
                  <a:schemeClr val="accent1"/>
                </a:solidFill>
                <a:effectLst>
                  <a:outerShdw blurRad="38100" dist="38100" dir="2700000" algn="tl">
                    <a:srgbClr val="000000">
                      <a:alpha val="43137"/>
                    </a:srgbClr>
                  </a:outerShdw>
                </a:effectLst>
              </a:rPr>
              <a:t>kinh</a:t>
            </a:r>
            <a:r>
              <a:rPr lang="en-US">
                <a:solidFill>
                  <a:schemeClr val="accent1"/>
                </a:solidFill>
                <a:effectLst>
                  <a:outerShdw blurRad="38100" dist="38100" dir="2700000" algn="tl">
                    <a:srgbClr val="000000">
                      <a:alpha val="43137"/>
                    </a:srgbClr>
                  </a:outerShdw>
                </a:effectLst>
              </a:rPr>
              <a:t> tế và Chính trị kết hợp chặt chẽ với nhau</a:t>
            </a:r>
          </a:p>
        </p:txBody>
      </p:sp>
      <p:pic>
        <p:nvPicPr>
          <p:cNvPr id="4" name="Content Placeholder 3" descr="phát triển kinh tế.png"/>
          <p:cNvPicPr>
            <a:picLocks noGrp="1" noChangeAspect="1"/>
          </p:cNvPicPr>
          <p:nvPr>
            <p:ph idx="1"/>
          </p:nvPr>
        </p:nvPicPr>
        <p:blipFill>
          <a:blip r:embed="rId2" cstate="print"/>
          <a:stretch>
            <a:fillRect/>
          </a:stretch>
        </p:blipFill>
        <p:spPr>
          <a:xfrm>
            <a:off x="3597076" y="3176464"/>
            <a:ext cx="4951257" cy="2925218"/>
          </a:xfrm>
          <a:prstGeom prst="rect">
            <a:avLst/>
          </a:prstGeom>
          <a:ln>
            <a:noFill/>
          </a:ln>
          <a:effectLst>
            <a:softEdge rad="112500"/>
          </a:effectLst>
        </p:spPr>
      </p:pic>
      <p:sp>
        <p:nvSpPr>
          <p:cNvPr id="8" name="Text Placeholder 7"/>
          <p:cNvSpPr>
            <a:spLocks noGrp="1"/>
          </p:cNvSpPr>
          <p:nvPr>
            <p:ph type="body" idx="4294967295"/>
          </p:nvPr>
        </p:nvSpPr>
        <p:spPr>
          <a:xfrm>
            <a:off x="182879" y="2011680"/>
            <a:ext cx="3540035" cy="1319213"/>
          </a:xfrm>
        </p:spPr>
        <p:txBody>
          <a:bodyPr>
            <a:normAutofit/>
          </a:bodyPr>
          <a:lstStyle/>
          <a:p>
            <a:pPr>
              <a:buNone/>
            </a:pPr>
            <a:r>
              <a:rPr lang="en-US" b="1">
                <a:solidFill>
                  <a:schemeClr val="bg1"/>
                </a:solidFill>
              </a:rPr>
              <a:t>Lấy Kinh Tế làm trọng tâm</a:t>
            </a:r>
          </a:p>
        </p:txBody>
      </p:sp>
      <p:sp>
        <p:nvSpPr>
          <p:cNvPr id="9" name="Text Placeholder 8"/>
          <p:cNvSpPr>
            <a:spLocks noGrp="1"/>
          </p:cNvSpPr>
          <p:nvPr>
            <p:ph type="body" sz="quarter" idx="4294967295"/>
          </p:nvPr>
        </p:nvSpPr>
        <p:spPr>
          <a:xfrm>
            <a:off x="8386354" y="1932985"/>
            <a:ext cx="3854904" cy="823913"/>
          </a:xfrm>
        </p:spPr>
        <p:txBody>
          <a:bodyPr>
            <a:normAutofit fontScale="92500" lnSpcReduction="10000"/>
          </a:bodyPr>
          <a:lstStyle/>
          <a:p>
            <a:pPr algn="ctr">
              <a:buNone/>
            </a:pPr>
            <a:r>
              <a:rPr lang="en-US" b="1">
                <a:solidFill>
                  <a:schemeClr val="bg1"/>
                </a:solidFill>
              </a:rPr>
              <a:t>Đồng thời cũng đổi mới chính trị</a:t>
            </a:r>
          </a:p>
        </p:txBody>
      </p:sp>
      <p:pic>
        <p:nvPicPr>
          <p:cNvPr id="11" name="Picture 10" descr="đổi mới chính trị.jfif"/>
          <p:cNvPicPr>
            <a:picLocks noChangeAspect="1"/>
          </p:cNvPicPr>
          <p:nvPr/>
        </p:nvPicPr>
        <p:blipFill>
          <a:blip r:embed="rId3" cstate="print"/>
          <a:stretch>
            <a:fillRect/>
          </a:stretch>
        </p:blipFill>
        <p:spPr>
          <a:xfrm>
            <a:off x="8337095" y="3933908"/>
            <a:ext cx="3854905" cy="2142208"/>
          </a:xfrm>
          <a:prstGeom prst="rect">
            <a:avLst/>
          </a:prstGeom>
          <a:ln>
            <a:noFill/>
          </a:ln>
          <a:effectLst>
            <a:softEdge rad="112500"/>
          </a:effectLst>
        </p:spPr>
      </p:pic>
      <p:pic>
        <p:nvPicPr>
          <p:cNvPr id="12" name="Picture 11" descr="gdb.jpg"/>
          <p:cNvPicPr>
            <a:picLocks noChangeAspect="1"/>
          </p:cNvPicPr>
          <p:nvPr/>
        </p:nvPicPr>
        <p:blipFill>
          <a:blip r:embed="rId4" cstate="print"/>
          <a:stretch>
            <a:fillRect/>
          </a:stretch>
        </p:blipFill>
        <p:spPr>
          <a:xfrm>
            <a:off x="0" y="3933908"/>
            <a:ext cx="3722914" cy="2146581"/>
          </a:xfrm>
          <a:prstGeom prst="rect">
            <a:avLst/>
          </a:prstGeom>
          <a:ln>
            <a:noFill/>
          </a:ln>
          <a:effectLst>
            <a:softEdge rad="112500"/>
          </a:effectLst>
        </p:spPr>
      </p:pic>
      <p:sp>
        <p:nvSpPr>
          <p:cNvPr id="15" name="Down Arrow 14"/>
          <p:cNvSpPr/>
          <p:nvPr/>
        </p:nvSpPr>
        <p:spPr>
          <a:xfrm>
            <a:off x="1390104" y="2955500"/>
            <a:ext cx="484632" cy="978408"/>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11345092" y="3272247"/>
            <a:ext cx="45719" cy="457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10417410" y="2856199"/>
            <a:ext cx="484632" cy="978408"/>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TextBox 20"/>
          <p:cNvSpPr txBox="1"/>
          <p:nvPr/>
        </p:nvSpPr>
        <p:spPr>
          <a:xfrm>
            <a:off x="4728753" y="1672046"/>
            <a:ext cx="2834640" cy="646331"/>
          </a:xfrm>
          <a:prstGeom prst="rect">
            <a:avLst/>
          </a:prstGeom>
          <a:noFill/>
        </p:spPr>
        <p:txBody>
          <a:bodyPr wrap="square" rtlCol="0">
            <a:spAutoFit/>
          </a:bodyPr>
          <a:lstStyle/>
          <a:p>
            <a:pPr algn="ctr"/>
            <a:r>
              <a:rPr lang="en-US" b="1">
                <a:solidFill>
                  <a:schemeClr val="bg1"/>
                </a:solidFill>
              </a:rPr>
              <a:t>Thúc đẩy Kinh Tế  theo quy luật khách quan</a:t>
            </a:r>
          </a:p>
        </p:txBody>
      </p:sp>
      <p:sp>
        <p:nvSpPr>
          <p:cNvPr id="22" name="TextBox 21"/>
          <p:cNvSpPr txBox="1"/>
          <p:nvPr/>
        </p:nvSpPr>
        <p:spPr>
          <a:xfrm>
            <a:off x="6165668" y="6488668"/>
            <a:ext cx="184731" cy="369332"/>
          </a:xfrm>
          <a:prstGeom prst="rect">
            <a:avLst/>
          </a:prstGeom>
          <a:noFill/>
        </p:spPr>
        <p:txBody>
          <a:bodyPr wrap="none" rtlCol="0">
            <a:spAutoFit/>
          </a:bodyPr>
          <a:lstStyle/>
          <a:p>
            <a:endParaRPr lang="en-US"/>
          </a:p>
        </p:txBody>
      </p:sp>
      <p:sp>
        <p:nvSpPr>
          <p:cNvPr id="23" name="TextBox 22"/>
          <p:cNvSpPr txBox="1"/>
          <p:nvPr/>
        </p:nvSpPr>
        <p:spPr>
          <a:xfrm flipH="1">
            <a:off x="758079" y="6231632"/>
            <a:ext cx="10632732" cy="369332"/>
          </a:xfrm>
          <a:prstGeom prst="rect">
            <a:avLst/>
          </a:prstGeom>
          <a:noFill/>
        </p:spPr>
        <p:txBody>
          <a:bodyPr wrap="square" rtlCol="0">
            <a:spAutoFit/>
          </a:bodyPr>
          <a:lstStyle/>
          <a:p>
            <a:pPr algn="ctr"/>
            <a:r>
              <a:rPr lang="en-US" b="1">
                <a:solidFill>
                  <a:schemeClr val="bg1"/>
                </a:solidFill>
              </a:rPr>
              <a:t>Hai quá trình này giúp chúng ta thực hiện thành công quá trình đổi mới toàn diện đất nước</a:t>
            </a:r>
          </a:p>
        </p:txBody>
      </p:sp>
      <p:sp>
        <p:nvSpPr>
          <p:cNvPr id="24" name="Down Arrow 23"/>
          <p:cNvSpPr/>
          <p:nvPr/>
        </p:nvSpPr>
        <p:spPr>
          <a:xfrm>
            <a:off x="5918779" y="2252445"/>
            <a:ext cx="470263" cy="836024"/>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 calcmode="lin" valueType="num">
                                      <p:cBhvr additive="base">
                                        <p:cTn id="2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barn(inVertical)">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animBg="1"/>
      <p:bldP spid="17" grpId="0" animBg="1"/>
      <p:bldP spid="21" grpId="0"/>
      <p:bldP spid="23"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1782695" cy="2677656"/>
          </a:xfrm>
          <a:prstGeom prst="rect">
            <a:avLst/>
          </a:prstGeom>
          <a:noFill/>
        </p:spPr>
        <p:txBody>
          <a:bodyPr wrap="square" lIns="91440" tIns="45720" rIns="91440" bIns="45720">
            <a:spAutoFit/>
          </a:bodyPr>
          <a:lstStyle/>
          <a:p>
            <a:pPr algn="ctr"/>
            <a:r>
              <a:rPr lang="en-US" sz="4800" b="1" u="sng"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Chủ</a:t>
            </a:r>
            <a:r>
              <a:rPr lang="en-US" sz="4800" b="1" u="sng">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4800" b="1" u="sng"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đề</a:t>
            </a:r>
            <a:r>
              <a:rPr lang="en-US" sz="4800" b="1" u="sng">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8</a:t>
            </a:r>
            <a:r>
              <a:rPr lang="en-US" sz="4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60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Đổi</a:t>
            </a:r>
            <a:r>
              <a:rPr lang="en-US" sz="6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60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mới</a:t>
            </a:r>
            <a:r>
              <a:rPr lang="en-US" sz="6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60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kinh</a:t>
            </a:r>
            <a:r>
              <a:rPr lang="en-US" sz="6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60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tế</a:t>
            </a:r>
            <a:r>
              <a:rPr lang="en-US" sz="6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54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và</a:t>
            </a:r>
            <a:r>
              <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đổi mới chính trị của nước ta </a:t>
            </a:r>
            <a:r>
              <a:rPr lang="en-US" sz="54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trong</a:t>
            </a:r>
            <a:r>
              <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54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giai</a:t>
            </a:r>
            <a:r>
              <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54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đoạn</a:t>
            </a:r>
            <a:r>
              <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5400" b="1"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hiện</a:t>
            </a:r>
            <a:r>
              <a:rPr lang="en-US" sz="5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nay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989" y="2677656"/>
            <a:ext cx="7694022" cy="4089720"/>
          </a:xfrm>
          <a:prstGeom prst="rect">
            <a:avLst/>
          </a:prstGeom>
        </p:spPr>
      </p:pic>
    </p:spTree>
    <p:extLst>
      <p:ext uri="{BB962C8B-B14F-4D97-AF65-F5344CB8AC3E}">
        <p14:creationId xmlns:p14="http://schemas.microsoft.com/office/powerpoint/2010/main" val="415002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3200" b="1">
                <a:solidFill>
                  <a:schemeClr val="accent2">
                    <a:lumMod val="40000"/>
                    <a:lumOff val="60000"/>
                  </a:schemeClr>
                </a:solidFill>
              </a:rPr>
              <a:t>Qua </a:t>
            </a:r>
            <a:r>
              <a:rPr lang="en-US" sz="3200" b="1" err="1">
                <a:solidFill>
                  <a:schemeClr val="accent2">
                    <a:lumMod val="40000"/>
                    <a:lumOff val="60000"/>
                  </a:schemeClr>
                </a:solidFill>
              </a:rPr>
              <a:t>việc</a:t>
            </a:r>
            <a:r>
              <a:rPr lang="en-US" sz="3200" b="1">
                <a:solidFill>
                  <a:schemeClr val="accent2">
                    <a:lumMod val="40000"/>
                    <a:lumOff val="60000"/>
                  </a:schemeClr>
                </a:solidFill>
              </a:rPr>
              <a:t> </a:t>
            </a:r>
            <a:r>
              <a:rPr lang="en-US" sz="3200" b="1" err="1">
                <a:solidFill>
                  <a:schemeClr val="accent2">
                    <a:lumMod val="40000"/>
                    <a:lumOff val="60000"/>
                  </a:schemeClr>
                </a:solidFill>
              </a:rPr>
              <a:t>nghiên</a:t>
            </a:r>
            <a:r>
              <a:rPr lang="en-US" sz="3200" b="1">
                <a:solidFill>
                  <a:schemeClr val="accent2">
                    <a:lumMod val="40000"/>
                    <a:lumOff val="60000"/>
                  </a:schemeClr>
                </a:solidFill>
              </a:rPr>
              <a:t> </a:t>
            </a:r>
            <a:r>
              <a:rPr lang="en-US" sz="3200" b="1" err="1">
                <a:solidFill>
                  <a:schemeClr val="accent2">
                    <a:lumMod val="40000"/>
                    <a:lumOff val="60000"/>
                  </a:schemeClr>
                </a:solidFill>
              </a:rPr>
              <a:t>cứu</a:t>
            </a:r>
            <a:r>
              <a:rPr lang="en-US" sz="3200" b="1">
                <a:solidFill>
                  <a:schemeClr val="accent2">
                    <a:lumMod val="40000"/>
                    <a:lumOff val="60000"/>
                  </a:schemeClr>
                </a:solidFill>
              </a:rPr>
              <a:t> </a:t>
            </a:r>
            <a:r>
              <a:rPr lang="en-US" sz="3200" b="1" err="1">
                <a:solidFill>
                  <a:schemeClr val="accent2">
                    <a:lumMod val="40000"/>
                    <a:lumOff val="60000"/>
                  </a:schemeClr>
                </a:solidFill>
              </a:rPr>
              <a:t>đề</a:t>
            </a:r>
            <a:r>
              <a:rPr lang="en-US" sz="3200" b="1">
                <a:solidFill>
                  <a:schemeClr val="accent2">
                    <a:lumMod val="40000"/>
                    <a:lumOff val="60000"/>
                  </a:schemeClr>
                </a:solidFill>
              </a:rPr>
              <a:t> tài này:</a:t>
            </a:r>
          </a:p>
          <a:p>
            <a:pPr marL="0" indent="0">
              <a:buFontTx/>
              <a:buChar char="-"/>
            </a:pPr>
            <a:r>
              <a:rPr lang="en-US">
                <a:solidFill>
                  <a:schemeClr val="bg1"/>
                </a:solidFill>
              </a:rPr>
              <a:t>- Giúp </a:t>
            </a:r>
            <a:r>
              <a:rPr lang="en-US" err="1">
                <a:solidFill>
                  <a:schemeClr val="bg1"/>
                </a:solidFill>
              </a:rPr>
              <a:t>chúng</a:t>
            </a:r>
            <a:r>
              <a:rPr lang="en-US">
                <a:solidFill>
                  <a:schemeClr val="bg1"/>
                </a:solidFill>
              </a:rPr>
              <a:t> ta </a:t>
            </a:r>
            <a:r>
              <a:rPr lang="en-US" err="1">
                <a:solidFill>
                  <a:schemeClr val="bg1"/>
                </a:solidFill>
              </a:rPr>
              <a:t>hiểu</a:t>
            </a:r>
            <a:r>
              <a:rPr lang="en-US">
                <a:solidFill>
                  <a:schemeClr val="bg1"/>
                </a:solidFill>
              </a:rPr>
              <a:t> </a:t>
            </a:r>
            <a:r>
              <a:rPr lang="en-US" err="1">
                <a:solidFill>
                  <a:schemeClr val="bg1"/>
                </a:solidFill>
              </a:rPr>
              <a:t>biết</a:t>
            </a:r>
            <a:r>
              <a:rPr lang="en-US">
                <a:solidFill>
                  <a:schemeClr val="bg1"/>
                </a:solidFill>
              </a:rPr>
              <a:t> </a:t>
            </a:r>
            <a:r>
              <a:rPr lang="en-US" err="1">
                <a:solidFill>
                  <a:schemeClr val="bg1"/>
                </a:solidFill>
              </a:rPr>
              <a:t>hơn</a:t>
            </a:r>
            <a:r>
              <a:rPr lang="en-US">
                <a:solidFill>
                  <a:schemeClr val="bg1"/>
                </a:solidFill>
              </a:rPr>
              <a:t> </a:t>
            </a:r>
            <a:r>
              <a:rPr lang="en-US" err="1">
                <a:solidFill>
                  <a:schemeClr val="bg1"/>
                </a:solidFill>
              </a:rPr>
              <a:t>tiếp</a:t>
            </a:r>
            <a:r>
              <a:rPr lang="en-US">
                <a:solidFill>
                  <a:schemeClr val="bg1"/>
                </a:solidFill>
              </a:rPr>
              <a:t> </a:t>
            </a:r>
            <a:r>
              <a:rPr lang="en-US" err="1">
                <a:solidFill>
                  <a:schemeClr val="bg1"/>
                </a:solidFill>
              </a:rPr>
              <a:t>cận</a:t>
            </a:r>
            <a:r>
              <a:rPr lang="en-US">
                <a:solidFill>
                  <a:schemeClr val="bg1"/>
                </a:solidFill>
              </a:rPr>
              <a:t> </a:t>
            </a:r>
            <a:r>
              <a:rPr lang="en-US" err="1">
                <a:solidFill>
                  <a:schemeClr val="bg1"/>
                </a:solidFill>
              </a:rPr>
              <a:t>nhanh</a:t>
            </a:r>
            <a:r>
              <a:rPr lang="en-US">
                <a:solidFill>
                  <a:schemeClr val="bg1"/>
                </a:solidFill>
              </a:rPr>
              <a:t> </a:t>
            </a:r>
            <a:r>
              <a:rPr lang="en-US" err="1">
                <a:solidFill>
                  <a:schemeClr val="bg1"/>
                </a:solidFill>
              </a:rPr>
              <a:t>hơn</a:t>
            </a:r>
            <a:r>
              <a:rPr lang="en-US">
                <a:solidFill>
                  <a:schemeClr val="bg1"/>
                </a:solidFill>
              </a:rPr>
              <a:t> </a:t>
            </a:r>
            <a:r>
              <a:rPr lang="en-US" err="1">
                <a:solidFill>
                  <a:schemeClr val="bg1"/>
                </a:solidFill>
              </a:rPr>
              <a:t>đối</a:t>
            </a:r>
            <a:r>
              <a:rPr lang="en-US">
                <a:solidFill>
                  <a:schemeClr val="bg1"/>
                </a:solidFill>
              </a:rPr>
              <a:t> </a:t>
            </a:r>
            <a:r>
              <a:rPr lang="en-US" err="1">
                <a:solidFill>
                  <a:schemeClr val="bg1"/>
                </a:solidFill>
              </a:rPr>
              <a:t>với</a:t>
            </a:r>
            <a:r>
              <a:rPr lang="en-US">
                <a:solidFill>
                  <a:schemeClr val="bg1"/>
                </a:solidFill>
              </a:rPr>
              <a:t> </a:t>
            </a:r>
            <a:r>
              <a:rPr lang="en-US" err="1">
                <a:solidFill>
                  <a:schemeClr val="bg1"/>
                </a:solidFill>
              </a:rPr>
              <a:t>các</a:t>
            </a:r>
            <a:r>
              <a:rPr lang="en-US">
                <a:solidFill>
                  <a:schemeClr val="bg1"/>
                </a:solidFill>
              </a:rPr>
              <a:t> </a:t>
            </a:r>
            <a:r>
              <a:rPr lang="en-US" err="1">
                <a:solidFill>
                  <a:schemeClr val="bg1"/>
                </a:solidFill>
              </a:rPr>
              <a:t>chính</a:t>
            </a:r>
            <a:r>
              <a:rPr lang="en-US">
                <a:solidFill>
                  <a:schemeClr val="bg1"/>
                </a:solidFill>
              </a:rPr>
              <a:t> sách </a:t>
            </a:r>
            <a:r>
              <a:rPr lang="en-US" err="1">
                <a:solidFill>
                  <a:schemeClr val="bg1"/>
                </a:solidFill>
              </a:rPr>
              <a:t>kinh</a:t>
            </a:r>
            <a:r>
              <a:rPr lang="en-US">
                <a:solidFill>
                  <a:schemeClr val="bg1"/>
                </a:solidFill>
              </a:rPr>
              <a:t> </a:t>
            </a:r>
            <a:r>
              <a:rPr lang="en-US" err="1">
                <a:solidFill>
                  <a:schemeClr val="bg1"/>
                </a:solidFill>
              </a:rPr>
              <a:t>tế</a:t>
            </a:r>
            <a:r>
              <a:rPr lang="en-US">
                <a:solidFill>
                  <a:schemeClr val="bg1"/>
                </a:solidFill>
              </a:rPr>
              <a:t> </a:t>
            </a:r>
            <a:r>
              <a:rPr lang="en-US" err="1">
                <a:solidFill>
                  <a:schemeClr val="bg1"/>
                </a:solidFill>
              </a:rPr>
              <a:t>mà</a:t>
            </a:r>
            <a:r>
              <a:rPr lang="en-US">
                <a:solidFill>
                  <a:schemeClr val="bg1"/>
                </a:solidFill>
              </a:rPr>
              <a:t> </a:t>
            </a:r>
            <a:r>
              <a:rPr lang="en-US" err="1">
                <a:solidFill>
                  <a:schemeClr val="bg1"/>
                </a:solidFill>
              </a:rPr>
              <a:t>Đảng</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Nhà</a:t>
            </a:r>
            <a:r>
              <a:rPr lang="en-US">
                <a:solidFill>
                  <a:schemeClr val="bg1"/>
                </a:solidFill>
              </a:rPr>
              <a:t> </a:t>
            </a:r>
            <a:r>
              <a:rPr lang="en-US" err="1">
                <a:solidFill>
                  <a:schemeClr val="bg1"/>
                </a:solidFill>
              </a:rPr>
              <a:t>nước</a:t>
            </a:r>
            <a:r>
              <a:rPr lang="en-US">
                <a:solidFill>
                  <a:schemeClr val="bg1"/>
                </a:solidFill>
              </a:rPr>
              <a:t> </a:t>
            </a:r>
            <a:r>
              <a:rPr lang="en-US" err="1">
                <a:solidFill>
                  <a:schemeClr val="bg1"/>
                </a:solidFill>
              </a:rPr>
              <a:t>đưa</a:t>
            </a:r>
            <a:r>
              <a:rPr lang="en-US">
                <a:solidFill>
                  <a:schemeClr val="bg1"/>
                </a:solidFill>
              </a:rPr>
              <a:t> </a:t>
            </a:r>
            <a:r>
              <a:rPr lang="en-US" err="1">
                <a:solidFill>
                  <a:schemeClr val="bg1"/>
                </a:solidFill>
              </a:rPr>
              <a:t>ra</a:t>
            </a:r>
            <a:r>
              <a:rPr lang="en-US">
                <a:solidFill>
                  <a:schemeClr val="bg1"/>
                </a:solidFill>
              </a:rPr>
              <a:t> </a:t>
            </a:r>
            <a:r>
              <a:rPr lang="en-US" err="1">
                <a:solidFill>
                  <a:schemeClr val="bg1"/>
                </a:solidFill>
              </a:rPr>
              <a:t>nhằm</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triển</a:t>
            </a:r>
            <a:r>
              <a:rPr lang="en-US">
                <a:solidFill>
                  <a:schemeClr val="bg1"/>
                </a:solidFill>
              </a:rPr>
              <a:t> </a:t>
            </a:r>
            <a:r>
              <a:rPr lang="en-US" err="1">
                <a:solidFill>
                  <a:schemeClr val="bg1"/>
                </a:solidFill>
              </a:rPr>
              <a:t>nền</a:t>
            </a:r>
            <a:r>
              <a:rPr lang="en-US">
                <a:solidFill>
                  <a:schemeClr val="bg1"/>
                </a:solidFill>
              </a:rPr>
              <a:t> </a:t>
            </a:r>
            <a:r>
              <a:rPr lang="en-US" err="1">
                <a:solidFill>
                  <a:schemeClr val="bg1"/>
                </a:solidFill>
              </a:rPr>
              <a:t>kinh</a:t>
            </a:r>
            <a:r>
              <a:rPr lang="en-US">
                <a:solidFill>
                  <a:schemeClr val="bg1"/>
                </a:solidFill>
              </a:rPr>
              <a:t> </a:t>
            </a:r>
            <a:r>
              <a:rPr lang="en-US" err="1">
                <a:solidFill>
                  <a:schemeClr val="bg1"/>
                </a:solidFill>
              </a:rPr>
              <a:t>tế</a:t>
            </a:r>
            <a:r>
              <a:rPr lang="en-US">
                <a:solidFill>
                  <a:schemeClr val="bg1"/>
                </a:solidFill>
              </a:rPr>
              <a:t> </a:t>
            </a:r>
            <a:r>
              <a:rPr lang="en-US" err="1">
                <a:solidFill>
                  <a:schemeClr val="bg1"/>
                </a:solidFill>
              </a:rPr>
              <a:t>đất</a:t>
            </a:r>
            <a:r>
              <a:rPr lang="en-US">
                <a:solidFill>
                  <a:schemeClr val="bg1"/>
                </a:solidFill>
              </a:rPr>
              <a:t> nước.</a:t>
            </a:r>
          </a:p>
          <a:p>
            <a:pPr marL="0" indent="0">
              <a:buFontTx/>
              <a:buChar char="-"/>
            </a:pPr>
            <a:r>
              <a:rPr lang="en-US">
                <a:solidFill>
                  <a:schemeClr val="bg1"/>
                </a:solidFill>
              </a:rPr>
              <a:t>- Giúp </a:t>
            </a:r>
            <a:r>
              <a:rPr lang="en-US" err="1">
                <a:solidFill>
                  <a:schemeClr val="bg1"/>
                </a:solidFill>
              </a:rPr>
              <a:t>chúng</a:t>
            </a:r>
            <a:r>
              <a:rPr lang="en-US">
                <a:solidFill>
                  <a:schemeClr val="bg1"/>
                </a:solidFill>
              </a:rPr>
              <a:t> ta </a:t>
            </a:r>
            <a:r>
              <a:rPr lang="en-US" err="1">
                <a:solidFill>
                  <a:schemeClr val="bg1"/>
                </a:solidFill>
              </a:rPr>
              <a:t>chủ</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tham</a:t>
            </a:r>
            <a:r>
              <a:rPr lang="en-US">
                <a:solidFill>
                  <a:schemeClr val="bg1"/>
                </a:solidFill>
              </a:rPr>
              <a:t> </a:t>
            </a:r>
            <a:r>
              <a:rPr lang="en-US" err="1">
                <a:solidFill>
                  <a:schemeClr val="bg1"/>
                </a:solidFill>
              </a:rPr>
              <a:t>gia</a:t>
            </a:r>
            <a:r>
              <a:rPr lang="en-US">
                <a:solidFill>
                  <a:schemeClr val="bg1"/>
                </a:solidFill>
              </a:rPr>
              <a:t> </a:t>
            </a:r>
            <a:r>
              <a:rPr lang="en-US" err="1">
                <a:solidFill>
                  <a:schemeClr val="bg1"/>
                </a:solidFill>
              </a:rPr>
              <a:t>vào</a:t>
            </a:r>
            <a:r>
              <a:rPr lang="en-US">
                <a:solidFill>
                  <a:schemeClr val="bg1"/>
                </a:solidFill>
              </a:rPr>
              <a:t> </a:t>
            </a:r>
            <a:r>
              <a:rPr lang="en-US" err="1">
                <a:solidFill>
                  <a:schemeClr val="bg1"/>
                </a:solidFill>
              </a:rPr>
              <a:t>các</a:t>
            </a:r>
            <a:r>
              <a:rPr lang="en-US">
                <a:solidFill>
                  <a:schemeClr val="bg1"/>
                </a:solidFill>
              </a:rPr>
              <a:t> </a:t>
            </a:r>
            <a:r>
              <a:rPr lang="en-US" err="1">
                <a:solidFill>
                  <a:schemeClr val="bg1"/>
                </a:solidFill>
              </a:rPr>
              <a:t>hoạt</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kinh</a:t>
            </a:r>
            <a:r>
              <a:rPr lang="en-US">
                <a:solidFill>
                  <a:schemeClr val="bg1"/>
                </a:solidFill>
              </a:rPr>
              <a:t> tế, </a:t>
            </a:r>
            <a:r>
              <a:rPr lang="en-US" err="1">
                <a:solidFill>
                  <a:schemeClr val="bg1"/>
                </a:solidFill>
              </a:rPr>
              <a:t>góp</a:t>
            </a:r>
            <a:r>
              <a:rPr lang="en-US">
                <a:solidFill>
                  <a:schemeClr val="bg1"/>
                </a:solidFill>
              </a:rPr>
              <a:t> </a:t>
            </a:r>
            <a:r>
              <a:rPr lang="en-US" err="1">
                <a:solidFill>
                  <a:schemeClr val="bg1"/>
                </a:solidFill>
              </a:rPr>
              <a:t>phần</a:t>
            </a:r>
            <a:r>
              <a:rPr lang="en-US">
                <a:solidFill>
                  <a:schemeClr val="bg1"/>
                </a:solidFill>
              </a:rPr>
              <a:t> </a:t>
            </a:r>
            <a:r>
              <a:rPr lang="en-US" err="1">
                <a:solidFill>
                  <a:schemeClr val="bg1"/>
                </a:solidFill>
              </a:rPr>
              <a:t>xây</a:t>
            </a:r>
            <a:r>
              <a:rPr lang="en-US">
                <a:solidFill>
                  <a:schemeClr val="bg1"/>
                </a:solidFill>
              </a:rPr>
              <a:t> </a:t>
            </a:r>
            <a:r>
              <a:rPr lang="en-US" err="1">
                <a:solidFill>
                  <a:schemeClr val="bg1"/>
                </a:solidFill>
              </a:rPr>
              <a:t>dựng</a:t>
            </a:r>
            <a:r>
              <a:rPr lang="en-US">
                <a:solidFill>
                  <a:schemeClr val="bg1"/>
                </a:solidFill>
              </a:rPr>
              <a:t> </a:t>
            </a:r>
            <a:r>
              <a:rPr lang="en-US" err="1">
                <a:solidFill>
                  <a:schemeClr val="bg1"/>
                </a:solidFill>
              </a:rPr>
              <a:t>chế</a:t>
            </a:r>
            <a:r>
              <a:rPr lang="en-US">
                <a:solidFill>
                  <a:schemeClr val="bg1"/>
                </a:solidFill>
              </a:rPr>
              <a:t> </a:t>
            </a:r>
            <a:r>
              <a:rPr lang="en-US" err="1">
                <a:solidFill>
                  <a:schemeClr val="bg1"/>
                </a:solidFill>
              </a:rPr>
              <a:t>độ</a:t>
            </a:r>
            <a:r>
              <a:rPr lang="en-US">
                <a:solidFill>
                  <a:schemeClr val="bg1"/>
                </a:solidFill>
              </a:rPr>
              <a:t> XHCN </a:t>
            </a:r>
            <a:r>
              <a:rPr lang="en-US" err="1">
                <a:solidFill>
                  <a:schemeClr val="bg1"/>
                </a:solidFill>
              </a:rPr>
              <a:t>vững</a:t>
            </a:r>
            <a:r>
              <a:rPr lang="en-US">
                <a:solidFill>
                  <a:schemeClr val="bg1"/>
                </a:solidFill>
              </a:rPr>
              <a:t> </a:t>
            </a:r>
            <a:r>
              <a:rPr lang="en-US" err="1">
                <a:solidFill>
                  <a:schemeClr val="bg1"/>
                </a:solidFill>
              </a:rPr>
              <a:t>mạnh</a:t>
            </a:r>
            <a:r>
              <a:rPr lang="en-US">
                <a:solidFill>
                  <a:schemeClr val="bg1"/>
                </a:solidFill>
              </a:rPr>
              <a:t>. </a:t>
            </a:r>
          </a:p>
          <a:p>
            <a:pPr marL="0" indent="0">
              <a:buFontTx/>
              <a:buChar char="-"/>
            </a:pPr>
            <a:r>
              <a:rPr lang="en-US">
                <a:solidFill>
                  <a:schemeClr val="bg1"/>
                </a:solidFill>
              </a:rPr>
              <a:t>- Giúp </a:t>
            </a:r>
            <a:r>
              <a:rPr lang="en-US" err="1">
                <a:solidFill>
                  <a:schemeClr val="bg1"/>
                </a:solidFill>
              </a:rPr>
              <a:t>chúng</a:t>
            </a:r>
            <a:r>
              <a:rPr lang="en-US">
                <a:solidFill>
                  <a:schemeClr val="bg1"/>
                </a:solidFill>
              </a:rPr>
              <a:t> ta </a:t>
            </a:r>
            <a:r>
              <a:rPr lang="en-US" err="1">
                <a:solidFill>
                  <a:schemeClr val="bg1"/>
                </a:solidFill>
              </a:rPr>
              <a:t>hiểu</a:t>
            </a:r>
            <a:r>
              <a:rPr lang="en-US">
                <a:solidFill>
                  <a:schemeClr val="bg1"/>
                </a:solidFill>
              </a:rPr>
              <a:t> </a:t>
            </a:r>
            <a:r>
              <a:rPr lang="en-US" err="1">
                <a:solidFill>
                  <a:schemeClr val="bg1"/>
                </a:solidFill>
              </a:rPr>
              <a:t>rằng</a:t>
            </a:r>
            <a:r>
              <a:rPr lang="en-US">
                <a:solidFill>
                  <a:schemeClr val="bg1"/>
                </a:solidFill>
              </a:rPr>
              <a:t> </a:t>
            </a:r>
            <a:r>
              <a:rPr lang="en-US" err="1">
                <a:solidFill>
                  <a:schemeClr val="bg1"/>
                </a:solidFill>
              </a:rPr>
              <a:t>kinh</a:t>
            </a:r>
            <a:r>
              <a:rPr lang="en-US">
                <a:solidFill>
                  <a:schemeClr val="bg1"/>
                </a:solidFill>
              </a:rPr>
              <a:t> </a:t>
            </a:r>
            <a:r>
              <a:rPr lang="en-US" err="1">
                <a:solidFill>
                  <a:schemeClr val="bg1"/>
                </a:solidFill>
              </a:rPr>
              <a:t>tế</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chính</a:t>
            </a:r>
            <a:r>
              <a:rPr lang="en-US">
                <a:solidFill>
                  <a:schemeClr val="bg1"/>
                </a:solidFill>
              </a:rPr>
              <a:t> </a:t>
            </a:r>
            <a:r>
              <a:rPr lang="en-US" err="1">
                <a:solidFill>
                  <a:schemeClr val="bg1"/>
                </a:solidFill>
              </a:rPr>
              <a:t>trị</a:t>
            </a:r>
            <a:r>
              <a:rPr lang="en-US">
                <a:solidFill>
                  <a:schemeClr val="bg1"/>
                </a:solidFill>
              </a:rPr>
              <a:t> </a:t>
            </a:r>
            <a:r>
              <a:rPr lang="en-US" err="1">
                <a:solidFill>
                  <a:schemeClr val="bg1"/>
                </a:solidFill>
              </a:rPr>
              <a:t>là</a:t>
            </a:r>
            <a:r>
              <a:rPr lang="en-US">
                <a:solidFill>
                  <a:schemeClr val="bg1"/>
                </a:solidFill>
              </a:rPr>
              <a:t> </a:t>
            </a:r>
            <a:r>
              <a:rPr lang="en-US" err="1">
                <a:solidFill>
                  <a:schemeClr val="bg1"/>
                </a:solidFill>
              </a:rPr>
              <a:t>hai</a:t>
            </a:r>
            <a:r>
              <a:rPr lang="en-US">
                <a:solidFill>
                  <a:schemeClr val="bg1"/>
                </a:solidFill>
              </a:rPr>
              <a:t> </a:t>
            </a:r>
            <a:r>
              <a:rPr lang="en-US" err="1">
                <a:solidFill>
                  <a:schemeClr val="bg1"/>
                </a:solidFill>
              </a:rPr>
              <a:t>mặt</a:t>
            </a:r>
            <a:r>
              <a:rPr lang="en-US">
                <a:solidFill>
                  <a:schemeClr val="bg1"/>
                </a:solidFill>
              </a:rPr>
              <a:t> </a:t>
            </a:r>
            <a:r>
              <a:rPr lang="en-US" err="1">
                <a:solidFill>
                  <a:schemeClr val="bg1"/>
                </a:solidFill>
              </a:rPr>
              <a:t>không</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tách</a:t>
            </a:r>
            <a:r>
              <a:rPr lang="en-US">
                <a:solidFill>
                  <a:schemeClr val="bg1"/>
                </a:solidFill>
              </a:rPr>
              <a:t> </a:t>
            </a:r>
            <a:r>
              <a:rPr lang="en-US" err="1">
                <a:solidFill>
                  <a:schemeClr val="bg1"/>
                </a:solidFill>
              </a:rPr>
              <a:t>rời</a:t>
            </a:r>
            <a:r>
              <a:rPr lang="en-US">
                <a:solidFill>
                  <a:schemeClr val="bg1"/>
                </a:solidFill>
              </a:rPr>
              <a:t>, </a:t>
            </a:r>
            <a:r>
              <a:rPr lang="en-US" err="1">
                <a:solidFill>
                  <a:schemeClr val="bg1"/>
                </a:solidFill>
              </a:rPr>
              <a:t>đồng</a:t>
            </a:r>
            <a:r>
              <a:rPr lang="en-US">
                <a:solidFill>
                  <a:schemeClr val="bg1"/>
                </a:solidFill>
              </a:rPr>
              <a:t> </a:t>
            </a:r>
            <a:r>
              <a:rPr lang="en-US" err="1">
                <a:solidFill>
                  <a:schemeClr val="bg1"/>
                </a:solidFill>
              </a:rPr>
              <a:t>thời</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chế</a:t>
            </a:r>
            <a:r>
              <a:rPr lang="en-US">
                <a:solidFill>
                  <a:schemeClr val="bg1"/>
                </a:solidFill>
              </a:rPr>
              <a:t> </a:t>
            </a:r>
            <a:r>
              <a:rPr lang="en-US" err="1">
                <a:solidFill>
                  <a:schemeClr val="bg1"/>
                </a:solidFill>
              </a:rPr>
              <a:t>chính</a:t>
            </a:r>
            <a:r>
              <a:rPr lang="en-US">
                <a:solidFill>
                  <a:schemeClr val="bg1"/>
                </a:solidFill>
              </a:rPr>
              <a:t> </a:t>
            </a:r>
            <a:r>
              <a:rPr lang="en-US" err="1">
                <a:solidFill>
                  <a:schemeClr val="bg1"/>
                </a:solidFill>
              </a:rPr>
              <a:t>trị</a:t>
            </a:r>
            <a:r>
              <a:rPr lang="en-US">
                <a:solidFill>
                  <a:schemeClr val="bg1"/>
                </a:solidFill>
              </a:rPr>
              <a:t> </a:t>
            </a:r>
            <a:r>
              <a:rPr lang="en-US" err="1">
                <a:solidFill>
                  <a:schemeClr val="bg1"/>
                </a:solidFill>
              </a:rPr>
              <a:t>phải</a:t>
            </a:r>
            <a:r>
              <a:rPr lang="en-US">
                <a:solidFill>
                  <a:schemeClr val="bg1"/>
                </a:solidFill>
              </a:rPr>
              <a:t> </a:t>
            </a:r>
            <a:r>
              <a:rPr lang="en-US" err="1">
                <a:solidFill>
                  <a:schemeClr val="bg1"/>
                </a:solidFill>
              </a:rPr>
              <a:t>luôn</a:t>
            </a:r>
            <a:r>
              <a:rPr lang="en-US">
                <a:solidFill>
                  <a:schemeClr val="bg1"/>
                </a:solidFill>
              </a:rPr>
              <a:t> </a:t>
            </a:r>
            <a:r>
              <a:rPr lang="en-US" err="1">
                <a:solidFill>
                  <a:schemeClr val="bg1"/>
                </a:solidFill>
              </a:rPr>
              <a:t>phù</a:t>
            </a:r>
            <a:r>
              <a:rPr lang="en-US">
                <a:solidFill>
                  <a:schemeClr val="bg1"/>
                </a:solidFill>
              </a:rPr>
              <a:t> </a:t>
            </a:r>
            <a:r>
              <a:rPr lang="en-US" err="1">
                <a:solidFill>
                  <a:schemeClr val="bg1"/>
                </a:solidFill>
              </a:rPr>
              <a:t>hợp</a:t>
            </a:r>
            <a:r>
              <a:rPr lang="en-US">
                <a:solidFill>
                  <a:schemeClr val="bg1"/>
                </a:solidFill>
              </a:rPr>
              <a:t> </a:t>
            </a:r>
            <a:r>
              <a:rPr lang="en-US" err="1">
                <a:solidFill>
                  <a:schemeClr val="bg1"/>
                </a:solidFill>
              </a:rPr>
              <a:t>với</a:t>
            </a:r>
            <a:r>
              <a:rPr lang="en-US">
                <a:solidFill>
                  <a:schemeClr val="bg1"/>
                </a:solidFill>
              </a:rPr>
              <a:t> </a:t>
            </a:r>
            <a:r>
              <a:rPr lang="en-US" err="1">
                <a:solidFill>
                  <a:schemeClr val="bg1"/>
                </a:solidFill>
              </a:rPr>
              <a:t>hình</a:t>
            </a:r>
            <a:r>
              <a:rPr lang="en-US">
                <a:solidFill>
                  <a:schemeClr val="bg1"/>
                </a:solidFill>
              </a:rPr>
              <a:t> </a:t>
            </a:r>
            <a:r>
              <a:rPr lang="en-US" err="1">
                <a:solidFill>
                  <a:schemeClr val="bg1"/>
                </a:solidFill>
              </a:rPr>
              <a:t>thái</a:t>
            </a:r>
            <a:r>
              <a:rPr lang="en-US">
                <a:solidFill>
                  <a:schemeClr val="bg1"/>
                </a:solidFill>
              </a:rPr>
              <a:t> </a:t>
            </a:r>
            <a:r>
              <a:rPr lang="en-US" err="1">
                <a:solidFill>
                  <a:schemeClr val="bg1"/>
                </a:solidFill>
              </a:rPr>
              <a:t>kinh</a:t>
            </a:r>
            <a:r>
              <a:rPr lang="en-US">
                <a:solidFill>
                  <a:schemeClr val="bg1"/>
                </a:solidFill>
              </a:rPr>
              <a:t> </a:t>
            </a:r>
            <a:r>
              <a:rPr lang="en-US" err="1">
                <a:solidFill>
                  <a:schemeClr val="bg1"/>
                </a:solidFill>
              </a:rPr>
              <a:t>tế</a:t>
            </a:r>
            <a:r>
              <a:rPr lang="en-US">
                <a:solidFill>
                  <a:schemeClr val="bg1"/>
                </a:solidFill>
              </a:rPr>
              <a:t> để </a:t>
            </a:r>
            <a:r>
              <a:rPr lang="en-US" err="1">
                <a:solidFill>
                  <a:schemeClr val="bg1"/>
                </a:solidFill>
              </a:rPr>
              <a:t>tạo</a:t>
            </a:r>
            <a:r>
              <a:rPr lang="en-US">
                <a:solidFill>
                  <a:schemeClr val="bg1"/>
                </a:solidFill>
              </a:rPr>
              <a:t> </a:t>
            </a:r>
            <a:r>
              <a:rPr lang="en-US" err="1">
                <a:solidFill>
                  <a:schemeClr val="bg1"/>
                </a:solidFill>
              </a:rPr>
              <a:t>điều</a:t>
            </a:r>
            <a:r>
              <a:rPr lang="en-US">
                <a:solidFill>
                  <a:schemeClr val="bg1"/>
                </a:solidFill>
              </a:rPr>
              <a:t> </a:t>
            </a:r>
            <a:r>
              <a:rPr lang="en-US" err="1">
                <a:solidFill>
                  <a:schemeClr val="bg1"/>
                </a:solidFill>
              </a:rPr>
              <a:t>kiện</a:t>
            </a:r>
            <a:r>
              <a:rPr lang="en-US">
                <a:solidFill>
                  <a:schemeClr val="bg1"/>
                </a:solidFill>
              </a:rPr>
              <a:t> </a:t>
            </a:r>
            <a:r>
              <a:rPr lang="en-US" err="1">
                <a:solidFill>
                  <a:schemeClr val="bg1"/>
                </a:solidFill>
              </a:rPr>
              <a:t>thúc</a:t>
            </a:r>
            <a:r>
              <a:rPr lang="en-US">
                <a:solidFill>
                  <a:schemeClr val="bg1"/>
                </a:solidFill>
              </a:rPr>
              <a:t> </a:t>
            </a:r>
            <a:r>
              <a:rPr lang="en-US" err="1">
                <a:solidFill>
                  <a:schemeClr val="bg1"/>
                </a:solidFill>
              </a:rPr>
              <a:t>đẩy</a:t>
            </a:r>
            <a:r>
              <a:rPr lang="en-US">
                <a:solidFill>
                  <a:schemeClr val="bg1"/>
                </a:solidFill>
              </a:rPr>
              <a:t> </a:t>
            </a:r>
            <a:r>
              <a:rPr lang="en-US" err="1">
                <a:solidFill>
                  <a:schemeClr val="bg1"/>
                </a:solidFill>
              </a:rPr>
              <a:t>nền</a:t>
            </a:r>
            <a:r>
              <a:rPr lang="en-US">
                <a:solidFill>
                  <a:schemeClr val="bg1"/>
                </a:solidFill>
              </a:rPr>
              <a:t> </a:t>
            </a:r>
            <a:r>
              <a:rPr lang="en-US" err="1">
                <a:solidFill>
                  <a:schemeClr val="bg1"/>
                </a:solidFill>
              </a:rPr>
              <a:t>kinh</a:t>
            </a:r>
            <a:r>
              <a:rPr lang="en-US">
                <a:solidFill>
                  <a:schemeClr val="bg1"/>
                </a:solidFill>
              </a:rPr>
              <a:t> </a:t>
            </a:r>
            <a:r>
              <a:rPr lang="en-US" err="1">
                <a:solidFill>
                  <a:schemeClr val="bg1"/>
                </a:solidFill>
              </a:rPr>
              <a:t>tế</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triển</a:t>
            </a:r>
            <a:r>
              <a:rPr lang="en-US">
                <a:solidFill>
                  <a:schemeClr val="bg1"/>
                </a:solidFill>
              </a:rPr>
              <a:t>.</a:t>
            </a:r>
            <a:endParaRPr lang="vi-VN">
              <a:solidFill>
                <a:schemeClr val="bg1"/>
              </a:solidFill>
            </a:endParaRPr>
          </a:p>
        </p:txBody>
      </p:sp>
      <p:sp>
        <p:nvSpPr>
          <p:cNvPr id="4" name="Rectangle 3"/>
          <p:cNvSpPr/>
          <p:nvPr/>
        </p:nvSpPr>
        <p:spPr>
          <a:xfrm>
            <a:off x="4776738" y="676870"/>
            <a:ext cx="2876108" cy="923330"/>
          </a:xfrm>
          <a:prstGeom prst="rect">
            <a:avLst/>
          </a:prstGeom>
          <a:noFill/>
        </p:spPr>
        <p:txBody>
          <a:bodyPr wrap="none" lIns="91440" tIns="45720" rIns="91440" bIns="45720">
            <a:spAutoFit/>
          </a:bodyPr>
          <a:lstStyle/>
          <a:p>
            <a:pPr algn="ctr"/>
            <a:r>
              <a:rPr lang="en-US" sz="5400" b="1" spc="50">
                <a:ln w="9525" cmpd="sng">
                  <a:solidFill>
                    <a:schemeClr val="accent1"/>
                  </a:solidFill>
                  <a:prstDash val="solid"/>
                </a:ln>
                <a:solidFill>
                  <a:srgbClr val="70AD47">
                    <a:tint val="1000"/>
                  </a:srgbClr>
                </a:solidFill>
                <a:effectLst>
                  <a:glow rad="38100">
                    <a:schemeClr val="accent1">
                      <a:alpha val="40000"/>
                    </a:schemeClr>
                  </a:glow>
                </a:effectLst>
              </a:rPr>
              <a:t>Tóm lại </a:t>
            </a:r>
            <a:endPar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02570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ank you - anh powerpoint">
            <a:extLst>
              <a:ext uri="{FF2B5EF4-FFF2-40B4-BE49-F238E27FC236}">
                <a16:creationId xmlns:a16="http://schemas.microsoft.com/office/drawing/2014/main" id="{6C83CCC5-D03B-4608-98C7-A7EB12F1D4D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80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273050"/>
            <a:ext cx="12192000" cy="1143000"/>
          </a:xfrm>
        </p:spPr>
        <p:txBody>
          <a:bodyPr>
            <a:normAutofit fontScale="90000"/>
          </a:bodyPr>
          <a:lstStyle/>
          <a:p>
            <a:r>
              <a:rPr lang="en-US"/>
              <a:t>“Cơ sở hạ tầng” và “Kiến trúc thượng tầng” là hai phương diện cơ bản của đời sống xã hội</a:t>
            </a:r>
          </a:p>
        </p:txBody>
      </p:sp>
      <p:sp>
        <p:nvSpPr>
          <p:cNvPr id="5" name="Text Placeholder 4"/>
          <p:cNvSpPr>
            <a:spLocks noGrp="1"/>
          </p:cNvSpPr>
          <p:nvPr>
            <p:ph type="body" idx="1"/>
          </p:nvPr>
        </p:nvSpPr>
        <p:spPr>
          <a:xfrm>
            <a:off x="1" y="1645920"/>
            <a:ext cx="5381896" cy="862149"/>
          </a:xfrm>
        </p:spPr>
        <p:txBody>
          <a:bodyPr/>
          <a:lstStyle/>
          <a:p>
            <a:pPr algn="ctr"/>
            <a:r>
              <a:rPr lang="en-US">
                <a:solidFill>
                  <a:schemeClr val="bg1"/>
                </a:solidFill>
              </a:rPr>
              <a:t>Phương diện Kinh tế</a:t>
            </a:r>
          </a:p>
        </p:txBody>
      </p:sp>
      <p:sp>
        <p:nvSpPr>
          <p:cNvPr id="7" name="Text Placeholder 6"/>
          <p:cNvSpPr>
            <a:spLocks noGrp="1"/>
          </p:cNvSpPr>
          <p:nvPr>
            <p:ph type="body" sz="half" idx="3"/>
          </p:nvPr>
        </p:nvSpPr>
        <p:spPr>
          <a:xfrm>
            <a:off x="6618513" y="1613490"/>
            <a:ext cx="5573487" cy="959893"/>
          </a:xfrm>
        </p:spPr>
        <p:txBody>
          <a:bodyPr>
            <a:normAutofit/>
          </a:bodyPr>
          <a:lstStyle/>
          <a:p>
            <a:r>
              <a:rPr lang="en-US">
                <a:solidFill>
                  <a:schemeClr val="bg1"/>
                </a:solidFill>
              </a:rPr>
              <a:t>Phương diện chính trị - xã hội</a:t>
            </a:r>
          </a:p>
        </p:txBody>
      </p:sp>
      <p:pic>
        <p:nvPicPr>
          <p:cNvPr id="9" name="Picture 2"/>
          <p:cNvPicPr>
            <a:picLocks noGrp="1" noChangeAspect="1" noChangeArrowheads="1"/>
          </p:cNvPicPr>
          <p:nvPr>
            <p:ph sz="quarter" idx="2"/>
          </p:nvPr>
        </p:nvPicPr>
        <p:blipFill>
          <a:blip r:embed="rId2" cstate="print"/>
          <a:srcRect l="3566" t="6355" r="3895" b="9131"/>
          <a:stretch>
            <a:fillRect/>
          </a:stretch>
        </p:blipFill>
        <p:spPr bwMode="auto">
          <a:xfrm>
            <a:off x="0" y="3253194"/>
            <a:ext cx="5381897" cy="3604805"/>
          </a:xfrm>
          <a:prstGeom prst="rect">
            <a:avLst/>
          </a:prstGeom>
          <a:noFill/>
          <a:ln w="9525">
            <a:noFill/>
            <a:miter lim="800000"/>
            <a:headEnd/>
            <a:tailEnd/>
          </a:ln>
        </p:spPr>
      </p:pic>
      <p:pic>
        <p:nvPicPr>
          <p:cNvPr id="10" name="Picture 4"/>
          <p:cNvPicPr>
            <a:picLocks noGrp="1" noChangeAspect="1" noChangeArrowheads="1"/>
          </p:cNvPicPr>
          <p:nvPr>
            <p:ph sz="quarter" idx="4"/>
          </p:nvPr>
        </p:nvPicPr>
        <p:blipFill>
          <a:blip r:embed="rId3" cstate="print"/>
          <a:srcRect l="3708" t="6462" r="5478" b="8444"/>
          <a:stretch>
            <a:fillRect/>
          </a:stretch>
        </p:blipFill>
        <p:spPr bwMode="auto">
          <a:xfrm>
            <a:off x="6988629" y="3291840"/>
            <a:ext cx="5203371" cy="3566160"/>
          </a:xfrm>
          <a:prstGeom prst="rect">
            <a:avLst/>
          </a:prstGeom>
          <a:noFill/>
          <a:ln w="9525">
            <a:noFill/>
            <a:miter lim="800000"/>
            <a:headEnd/>
            <a:tailEnd/>
          </a:ln>
        </p:spPr>
      </p:pic>
      <p:sp>
        <p:nvSpPr>
          <p:cNvPr id="11" name="Down Arrow 10"/>
          <p:cNvSpPr/>
          <p:nvPr/>
        </p:nvSpPr>
        <p:spPr>
          <a:xfrm>
            <a:off x="2442755" y="2390502"/>
            <a:ext cx="484632" cy="862149"/>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9392195" y="2416630"/>
            <a:ext cx="484632" cy="834718"/>
          </a:xfrm>
          <a:prstGeom prst="down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421086" y="3944983"/>
            <a:ext cx="1554479" cy="1216151"/>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Quyết định</a:t>
            </a:r>
          </a:p>
        </p:txBody>
      </p:sp>
      <p:sp>
        <p:nvSpPr>
          <p:cNvPr id="15" name="Left Arrow 14"/>
          <p:cNvSpPr/>
          <p:nvPr/>
        </p:nvSpPr>
        <p:spPr>
          <a:xfrm>
            <a:off x="5342710" y="5551714"/>
            <a:ext cx="1593667" cy="1306286"/>
          </a:xfrm>
          <a:prstGeom prst="lef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bg1"/>
                </a:solidFill>
              </a:rPr>
              <a:t>Tác động trở lại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arn(inVertic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arn(inVertical)">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3001D7-64DF-4F87-B229-EDAE7C3C4601}"/>
              </a:ext>
            </a:extLst>
          </p:cNvPr>
          <p:cNvPicPr>
            <a:picLocks noChangeAspect="1"/>
          </p:cNvPicPr>
          <p:nvPr/>
        </p:nvPicPr>
        <p:blipFill rotWithShape="1">
          <a:blip r:embed="rId2"/>
          <a:srcRect l="20650" t="11409" r="62208" b="59485"/>
          <a:stretch/>
        </p:blipFill>
        <p:spPr>
          <a:xfrm>
            <a:off x="0" y="783770"/>
            <a:ext cx="2509567" cy="1853215"/>
          </a:xfrm>
          <a:prstGeom prst="rect">
            <a:avLst/>
          </a:prstGeom>
        </p:spPr>
      </p:pic>
      <p:pic>
        <p:nvPicPr>
          <p:cNvPr id="5" name="Picture 4">
            <a:extLst>
              <a:ext uri="{FF2B5EF4-FFF2-40B4-BE49-F238E27FC236}">
                <a16:creationId xmlns:a16="http://schemas.microsoft.com/office/drawing/2014/main" id="{60CF4998-34DE-4B41-B678-11B5DA871E23}"/>
              </a:ext>
            </a:extLst>
          </p:cNvPr>
          <p:cNvPicPr>
            <a:picLocks noChangeAspect="1"/>
          </p:cNvPicPr>
          <p:nvPr/>
        </p:nvPicPr>
        <p:blipFill rotWithShape="1">
          <a:blip r:embed="rId2"/>
          <a:srcRect l="20649" t="51776" r="62208" b="19119"/>
          <a:stretch/>
        </p:blipFill>
        <p:spPr>
          <a:xfrm>
            <a:off x="0" y="3458026"/>
            <a:ext cx="2509567" cy="1995055"/>
          </a:xfrm>
          <a:prstGeom prst="rect">
            <a:avLst/>
          </a:prstGeom>
        </p:spPr>
      </p:pic>
      <p:pic>
        <p:nvPicPr>
          <p:cNvPr id="7" name="Picture 6">
            <a:extLst>
              <a:ext uri="{FF2B5EF4-FFF2-40B4-BE49-F238E27FC236}">
                <a16:creationId xmlns:a16="http://schemas.microsoft.com/office/drawing/2014/main" id="{811E80FC-E712-4740-811E-909CAD1027C1}"/>
              </a:ext>
            </a:extLst>
          </p:cNvPr>
          <p:cNvPicPr>
            <a:picLocks noChangeAspect="1"/>
          </p:cNvPicPr>
          <p:nvPr/>
        </p:nvPicPr>
        <p:blipFill rotWithShape="1">
          <a:blip r:embed="rId2"/>
          <a:srcRect l="45974" t="11410" r="36884" b="59485"/>
          <a:stretch/>
        </p:blipFill>
        <p:spPr>
          <a:xfrm>
            <a:off x="4267115" y="668019"/>
            <a:ext cx="2648311" cy="1995055"/>
          </a:xfrm>
          <a:prstGeom prst="rect">
            <a:avLst/>
          </a:prstGeom>
        </p:spPr>
      </p:pic>
      <p:pic>
        <p:nvPicPr>
          <p:cNvPr id="9" name="Picture 8">
            <a:extLst>
              <a:ext uri="{FF2B5EF4-FFF2-40B4-BE49-F238E27FC236}">
                <a16:creationId xmlns:a16="http://schemas.microsoft.com/office/drawing/2014/main" id="{A4AD385D-318B-4D89-894C-79B88171202C}"/>
              </a:ext>
            </a:extLst>
          </p:cNvPr>
          <p:cNvPicPr>
            <a:picLocks noChangeAspect="1"/>
          </p:cNvPicPr>
          <p:nvPr/>
        </p:nvPicPr>
        <p:blipFill rotWithShape="1">
          <a:blip r:embed="rId2"/>
          <a:srcRect l="45292" t="51776" r="37565" b="19119"/>
          <a:stretch/>
        </p:blipFill>
        <p:spPr>
          <a:xfrm>
            <a:off x="4267115" y="3550720"/>
            <a:ext cx="2648311" cy="1995055"/>
          </a:xfrm>
          <a:prstGeom prst="rect">
            <a:avLst/>
          </a:prstGeom>
        </p:spPr>
      </p:pic>
      <p:sp>
        <p:nvSpPr>
          <p:cNvPr id="12" name="Arrow: Right 11">
            <a:extLst>
              <a:ext uri="{FF2B5EF4-FFF2-40B4-BE49-F238E27FC236}">
                <a16:creationId xmlns:a16="http://schemas.microsoft.com/office/drawing/2014/main" id="{127B70B4-3CF6-4B38-AA87-D6B2D36D9BE9}"/>
              </a:ext>
            </a:extLst>
          </p:cNvPr>
          <p:cNvSpPr/>
          <p:nvPr/>
        </p:nvSpPr>
        <p:spPr>
          <a:xfrm>
            <a:off x="2509567" y="1345442"/>
            <a:ext cx="1757549" cy="964581"/>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Quyết định</a:t>
            </a:r>
          </a:p>
        </p:txBody>
      </p:sp>
      <p:sp>
        <p:nvSpPr>
          <p:cNvPr id="13" name="Arrow: Right 12">
            <a:extLst>
              <a:ext uri="{FF2B5EF4-FFF2-40B4-BE49-F238E27FC236}">
                <a16:creationId xmlns:a16="http://schemas.microsoft.com/office/drawing/2014/main" id="{342BB100-7366-42F6-8F63-E7EB92C90ECD}"/>
              </a:ext>
            </a:extLst>
          </p:cNvPr>
          <p:cNvSpPr/>
          <p:nvPr/>
        </p:nvSpPr>
        <p:spPr>
          <a:xfrm>
            <a:off x="2509567" y="4112392"/>
            <a:ext cx="1757549" cy="964581"/>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Tác động lại</a:t>
            </a:r>
          </a:p>
        </p:txBody>
      </p:sp>
      <p:sp>
        <p:nvSpPr>
          <p:cNvPr id="15" name="TextBox 14">
            <a:extLst>
              <a:ext uri="{FF2B5EF4-FFF2-40B4-BE49-F238E27FC236}">
                <a16:creationId xmlns:a16="http://schemas.microsoft.com/office/drawing/2014/main" id="{6F738AB3-3131-4841-A381-BDFBAB75158B}"/>
              </a:ext>
            </a:extLst>
          </p:cNvPr>
          <p:cNvSpPr txBox="1"/>
          <p:nvPr/>
        </p:nvSpPr>
        <p:spPr>
          <a:xfrm>
            <a:off x="7060584" y="996246"/>
            <a:ext cx="1828800" cy="369332"/>
          </a:xfrm>
          <a:prstGeom prst="rect">
            <a:avLst/>
          </a:prstGeom>
          <a:noFill/>
        </p:spPr>
        <p:txBody>
          <a:bodyPr wrap="square" rtlCol="0">
            <a:spAutoFit/>
          </a:bodyPr>
          <a:lstStyle/>
          <a:p>
            <a:r>
              <a:rPr lang="en-US" b="1">
                <a:solidFill>
                  <a:schemeClr val="bg1"/>
                </a:solidFill>
              </a:rPr>
              <a:t>CSHT mất đi</a:t>
            </a:r>
          </a:p>
        </p:txBody>
      </p:sp>
      <p:sp>
        <p:nvSpPr>
          <p:cNvPr id="16" name="TextBox 15">
            <a:extLst>
              <a:ext uri="{FF2B5EF4-FFF2-40B4-BE49-F238E27FC236}">
                <a16:creationId xmlns:a16="http://schemas.microsoft.com/office/drawing/2014/main" id="{5B34030D-DCF7-40E7-AB4B-AD56ED2F14BA}"/>
              </a:ext>
            </a:extLst>
          </p:cNvPr>
          <p:cNvSpPr txBox="1"/>
          <p:nvPr/>
        </p:nvSpPr>
        <p:spPr>
          <a:xfrm>
            <a:off x="7060584" y="2237915"/>
            <a:ext cx="2031325" cy="369332"/>
          </a:xfrm>
          <a:prstGeom prst="rect">
            <a:avLst/>
          </a:prstGeom>
          <a:noFill/>
        </p:spPr>
        <p:txBody>
          <a:bodyPr wrap="none" rtlCol="0">
            <a:spAutoFit/>
          </a:bodyPr>
          <a:lstStyle/>
          <a:p>
            <a:r>
              <a:rPr lang="en-US" b="1">
                <a:solidFill>
                  <a:schemeClr val="bg1"/>
                </a:solidFill>
              </a:rPr>
              <a:t>CSHT mới ra đời</a:t>
            </a:r>
          </a:p>
        </p:txBody>
      </p:sp>
      <p:sp>
        <p:nvSpPr>
          <p:cNvPr id="17" name="Arrow: Right 16">
            <a:extLst>
              <a:ext uri="{FF2B5EF4-FFF2-40B4-BE49-F238E27FC236}">
                <a16:creationId xmlns:a16="http://schemas.microsoft.com/office/drawing/2014/main" id="{13712CCE-8594-495C-8598-5BCB1A128CA4}"/>
              </a:ext>
            </a:extLst>
          </p:cNvPr>
          <p:cNvSpPr/>
          <p:nvPr/>
        </p:nvSpPr>
        <p:spPr>
          <a:xfrm>
            <a:off x="9034542" y="1060836"/>
            <a:ext cx="978408" cy="237589"/>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14D2C17-C6AB-4541-9DEE-0B80F91D78CA}"/>
              </a:ext>
            </a:extLst>
          </p:cNvPr>
          <p:cNvSpPr/>
          <p:nvPr/>
        </p:nvSpPr>
        <p:spPr>
          <a:xfrm>
            <a:off x="9089635" y="2267652"/>
            <a:ext cx="978408" cy="237589"/>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58DEE7A-1E5E-401D-9E69-46E84EB1C4CF}"/>
              </a:ext>
            </a:extLst>
          </p:cNvPr>
          <p:cNvSpPr txBox="1"/>
          <p:nvPr/>
        </p:nvSpPr>
        <p:spPr>
          <a:xfrm>
            <a:off x="10068043" y="994965"/>
            <a:ext cx="1580036" cy="369332"/>
          </a:xfrm>
          <a:prstGeom prst="rect">
            <a:avLst/>
          </a:prstGeom>
          <a:noFill/>
        </p:spPr>
        <p:txBody>
          <a:bodyPr wrap="square" rtlCol="0">
            <a:spAutoFit/>
          </a:bodyPr>
          <a:lstStyle/>
          <a:p>
            <a:r>
              <a:rPr lang="en-US" b="1">
                <a:solidFill>
                  <a:srgbClr val="002060"/>
                </a:solidFill>
              </a:rPr>
              <a:t>KTTT mất đi</a:t>
            </a:r>
          </a:p>
        </p:txBody>
      </p:sp>
      <p:sp>
        <p:nvSpPr>
          <p:cNvPr id="20" name="TextBox 19">
            <a:extLst>
              <a:ext uri="{FF2B5EF4-FFF2-40B4-BE49-F238E27FC236}">
                <a16:creationId xmlns:a16="http://schemas.microsoft.com/office/drawing/2014/main" id="{D8CCD148-B0D8-4486-AAD4-988B88688EC3}"/>
              </a:ext>
            </a:extLst>
          </p:cNvPr>
          <p:cNvSpPr txBox="1"/>
          <p:nvPr/>
        </p:nvSpPr>
        <p:spPr>
          <a:xfrm>
            <a:off x="10070317" y="2201781"/>
            <a:ext cx="2031325" cy="369332"/>
          </a:xfrm>
          <a:prstGeom prst="rect">
            <a:avLst/>
          </a:prstGeom>
          <a:noFill/>
        </p:spPr>
        <p:txBody>
          <a:bodyPr wrap="square" rtlCol="0">
            <a:spAutoFit/>
          </a:bodyPr>
          <a:lstStyle/>
          <a:p>
            <a:r>
              <a:rPr lang="en-US" b="1">
                <a:solidFill>
                  <a:srgbClr val="002060"/>
                </a:solidFill>
              </a:rPr>
              <a:t>KTTT mới ra đời</a:t>
            </a:r>
          </a:p>
        </p:txBody>
      </p:sp>
      <p:sp>
        <p:nvSpPr>
          <p:cNvPr id="21" name="Arrow: Striped Right 20">
            <a:extLst>
              <a:ext uri="{FF2B5EF4-FFF2-40B4-BE49-F238E27FC236}">
                <a16:creationId xmlns:a16="http://schemas.microsoft.com/office/drawing/2014/main" id="{92FC258F-7F85-4936-811E-87740C624144}"/>
              </a:ext>
            </a:extLst>
          </p:cNvPr>
          <p:cNvSpPr/>
          <p:nvPr/>
        </p:nvSpPr>
        <p:spPr>
          <a:xfrm>
            <a:off x="7159530" y="3766122"/>
            <a:ext cx="978408" cy="484632"/>
          </a:xfrm>
          <a:prstGeom prst="striped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Striped Right 21">
            <a:extLst>
              <a:ext uri="{FF2B5EF4-FFF2-40B4-BE49-F238E27FC236}">
                <a16:creationId xmlns:a16="http://schemas.microsoft.com/office/drawing/2014/main" id="{2355631A-1750-44A3-BC4D-301F88BEA9BF}"/>
              </a:ext>
            </a:extLst>
          </p:cNvPr>
          <p:cNvSpPr/>
          <p:nvPr/>
        </p:nvSpPr>
        <p:spPr>
          <a:xfrm>
            <a:off x="7159530" y="4834657"/>
            <a:ext cx="978408" cy="484632"/>
          </a:xfrm>
          <a:prstGeom prst="striped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1817147-CB84-4045-BB28-4F91F3C56A62}"/>
              </a:ext>
            </a:extLst>
          </p:cNvPr>
          <p:cNvSpPr txBox="1"/>
          <p:nvPr/>
        </p:nvSpPr>
        <p:spPr>
          <a:xfrm>
            <a:off x="8594901" y="3720265"/>
            <a:ext cx="3053178" cy="461665"/>
          </a:xfrm>
          <a:prstGeom prst="rect">
            <a:avLst/>
          </a:prstGeom>
          <a:noFill/>
        </p:spPr>
        <p:txBody>
          <a:bodyPr wrap="square" rtlCol="0">
            <a:spAutoFit/>
          </a:bodyPr>
          <a:lstStyle/>
          <a:p>
            <a:r>
              <a:rPr lang="en-US" sz="2400" b="1">
                <a:solidFill>
                  <a:schemeClr val="bg1"/>
                </a:solidFill>
              </a:rPr>
              <a:t>Thúc đẩy phát triển</a:t>
            </a:r>
          </a:p>
        </p:txBody>
      </p:sp>
      <p:sp>
        <p:nvSpPr>
          <p:cNvPr id="24" name="TextBox 23">
            <a:extLst>
              <a:ext uri="{FF2B5EF4-FFF2-40B4-BE49-F238E27FC236}">
                <a16:creationId xmlns:a16="http://schemas.microsoft.com/office/drawing/2014/main" id="{52DBC659-9588-48AB-9705-6CF99284E865}"/>
              </a:ext>
            </a:extLst>
          </p:cNvPr>
          <p:cNvSpPr txBox="1"/>
          <p:nvPr/>
        </p:nvSpPr>
        <p:spPr>
          <a:xfrm>
            <a:off x="8590715" y="4833283"/>
            <a:ext cx="2954655" cy="461665"/>
          </a:xfrm>
          <a:prstGeom prst="rect">
            <a:avLst/>
          </a:prstGeom>
          <a:noFill/>
        </p:spPr>
        <p:txBody>
          <a:bodyPr wrap="none" rtlCol="0">
            <a:spAutoFit/>
          </a:bodyPr>
          <a:lstStyle/>
          <a:p>
            <a:r>
              <a:rPr lang="en-US" sz="2400" b="1">
                <a:solidFill>
                  <a:schemeClr val="bg1"/>
                </a:solidFill>
              </a:rPr>
              <a:t>Kìm hãm phát triển</a:t>
            </a:r>
          </a:p>
        </p:txBody>
      </p:sp>
    </p:spTree>
    <p:extLst>
      <p:ext uri="{BB962C8B-B14F-4D97-AF65-F5344CB8AC3E}">
        <p14:creationId xmlns:p14="http://schemas.microsoft.com/office/powerpoint/2010/main" val="25619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arn(inVertical)">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barn(inVertical)">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27041"/>
            <a:ext cx="12192000" cy="4779237"/>
          </a:xfrm>
        </p:spPr>
        <p:txBody>
          <a:bodyPr>
            <a:normAutofit lnSpcReduction="10000"/>
          </a:bodyPr>
          <a:lstStyle/>
          <a:p>
            <a:pPr marL="0" indent="0">
              <a:buNone/>
            </a:pPr>
            <a:r>
              <a:rPr lang="en-US">
                <a:solidFill>
                  <a:schemeClr val="bg1"/>
                </a:solidFill>
              </a:rPr>
              <a:t>	</a:t>
            </a:r>
          </a:p>
          <a:p>
            <a:pPr marL="0" indent="0">
              <a:buNone/>
            </a:pPr>
            <a:r>
              <a:rPr lang="en-US">
                <a:solidFill>
                  <a:schemeClr val="bg1"/>
                </a:solidFill>
              </a:rPr>
              <a:t>		</a:t>
            </a:r>
            <a:r>
              <a:rPr lang="en-US" b="1">
                <a:solidFill>
                  <a:srgbClr val="FF0000"/>
                </a:solidFill>
              </a:rPr>
              <a:t>KINH TẾ 	</a:t>
            </a:r>
            <a:r>
              <a:rPr lang="en-US">
                <a:solidFill>
                  <a:schemeClr val="bg1"/>
                </a:solidFill>
              </a:rPr>
              <a:t>						</a:t>
            </a:r>
            <a:r>
              <a:rPr lang="en-US" b="1">
                <a:solidFill>
                  <a:srgbClr val="FF0000"/>
                </a:solidFill>
              </a:rPr>
              <a:t>CHÍNH TRỊ</a:t>
            </a:r>
          </a:p>
          <a:p>
            <a:pPr marL="0" indent="0">
              <a:buNone/>
            </a:pPr>
            <a:endParaRPr lang="en-US">
              <a:solidFill>
                <a:schemeClr val="bg1"/>
              </a:solidFill>
            </a:endParaRPr>
          </a:p>
          <a:p>
            <a:pPr marL="0" indent="0">
              <a:buNone/>
            </a:pPr>
            <a:endParaRPr lang="en-US">
              <a:solidFill>
                <a:schemeClr val="bg1"/>
              </a:solidFill>
            </a:endParaRPr>
          </a:p>
          <a:p>
            <a:pPr marL="0" indent="0">
              <a:buNone/>
            </a:pPr>
            <a:endParaRPr lang="en-US">
              <a:solidFill>
                <a:schemeClr val="bg1"/>
              </a:solidFill>
            </a:endParaRPr>
          </a:p>
          <a:p>
            <a:pPr marL="0" indent="0">
              <a:buNone/>
            </a:pPr>
            <a:endParaRPr lang="en-US">
              <a:solidFill>
                <a:schemeClr val="bg1"/>
              </a:solidFill>
            </a:endParaRPr>
          </a:p>
          <a:p>
            <a:pPr marL="0" indent="0">
              <a:buNone/>
            </a:pPr>
            <a:endParaRPr lang="en-US">
              <a:solidFill>
                <a:schemeClr val="bg1"/>
              </a:solidFill>
            </a:endParaRPr>
          </a:p>
          <a:p>
            <a:pPr marL="0" indent="0">
              <a:buNone/>
            </a:pPr>
            <a:endParaRPr lang="en-US">
              <a:solidFill>
                <a:schemeClr val="bg1"/>
              </a:solidFill>
            </a:endParaRPr>
          </a:p>
          <a:p>
            <a:pPr marL="0" indent="0">
              <a:buNone/>
            </a:pPr>
            <a:r>
              <a:rPr lang="en-US">
                <a:solidFill>
                  <a:schemeClr val="bg1"/>
                </a:solidFill>
              </a:rPr>
              <a:t>	</a:t>
            </a:r>
          </a:p>
          <a:p>
            <a:pPr marL="0" indent="0">
              <a:buNone/>
            </a:pPr>
            <a:r>
              <a:rPr lang="en-US" b="1">
                <a:solidFill>
                  <a:schemeClr val="bg1"/>
                </a:solidFill>
              </a:rPr>
              <a:t>		</a:t>
            </a:r>
            <a:r>
              <a:rPr lang="en-US" b="1">
                <a:solidFill>
                  <a:srgbClr val="FF0000"/>
                </a:solidFill>
              </a:rPr>
              <a:t>C</a:t>
            </a:r>
            <a:r>
              <a:rPr lang="vi-VN" b="1">
                <a:solidFill>
                  <a:srgbClr val="FF0000"/>
                </a:solidFill>
              </a:rPr>
              <a:t>hính là hai mặt lớn nhất của đời sống xã hội</a:t>
            </a:r>
            <a:endParaRPr lang="en-US" b="1">
              <a:solidFill>
                <a:srgbClr val="FF0000"/>
              </a:solidFill>
            </a:endParaRPr>
          </a:p>
          <a:p>
            <a:pPr marL="0" indent="0">
              <a:buNone/>
            </a:pPr>
            <a:endParaRPr lang="vi-VN" b="1">
              <a:solidFill>
                <a:srgbClr val="FF0000"/>
              </a:solidFill>
            </a:endParaRPr>
          </a:p>
        </p:txBody>
      </p:sp>
      <p:sp>
        <p:nvSpPr>
          <p:cNvPr id="4" name="Rectangle 3"/>
          <p:cNvSpPr/>
          <p:nvPr/>
        </p:nvSpPr>
        <p:spPr>
          <a:xfrm>
            <a:off x="2376582" y="767832"/>
            <a:ext cx="6549165" cy="923330"/>
          </a:xfrm>
          <a:prstGeom prst="rect">
            <a:avLst/>
          </a:prstGeom>
          <a:noFill/>
        </p:spPr>
        <p:txBody>
          <a:bodyPr wrap="none" lIns="91440" tIns="45720" rIns="91440" bIns="45720">
            <a:spAutoFit/>
          </a:bodyPr>
          <a:lstStyle/>
          <a:p>
            <a:pPr algn="ctr"/>
            <a:r>
              <a:rPr lang="en-US" sz="5400" b="1" cap="none" spc="50" err="1">
                <a:ln w="9525" cmpd="sng">
                  <a:solidFill>
                    <a:schemeClr val="accent1"/>
                  </a:solidFill>
                  <a:prstDash val="solid"/>
                </a:ln>
                <a:solidFill>
                  <a:srgbClr val="70AD47">
                    <a:tint val="1000"/>
                  </a:srgbClr>
                </a:solidFill>
                <a:effectLst>
                  <a:glow rad="38100">
                    <a:schemeClr val="accent1">
                      <a:alpha val="40000"/>
                    </a:schemeClr>
                  </a:glow>
                </a:effectLst>
              </a:rPr>
              <a:t>Tổng</a:t>
            </a:r>
            <a:r>
              <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rPr>
              <a:t> </a:t>
            </a:r>
            <a:r>
              <a:rPr lang="en-US" sz="5400" b="1" cap="none" spc="50" err="1">
                <a:ln w="9525" cmpd="sng">
                  <a:solidFill>
                    <a:schemeClr val="accent1"/>
                  </a:solidFill>
                  <a:prstDash val="solid"/>
                </a:ln>
                <a:solidFill>
                  <a:srgbClr val="70AD47">
                    <a:tint val="1000"/>
                  </a:srgbClr>
                </a:solidFill>
                <a:effectLst>
                  <a:glow rad="38100">
                    <a:schemeClr val="accent1">
                      <a:alpha val="40000"/>
                    </a:schemeClr>
                  </a:glow>
                </a:effectLst>
              </a:rPr>
              <a:t>quan</a:t>
            </a:r>
            <a:r>
              <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rPr>
              <a:t> </a:t>
            </a:r>
            <a:r>
              <a:rPr lang="en-US" sz="5400" b="1" cap="none" spc="50" err="1">
                <a:ln w="9525" cmpd="sng">
                  <a:solidFill>
                    <a:schemeClr val="accent1"/>
                  </a:solidFill>
                  <a:prstDash val="solid"/>
                </a:ln>
                <a:solidFill>
                  <a:srgbClr val="70AD47">
                    <a:tint val="1000"/>
                  </a:srgbClr>
                </a:solidFill>
                <a:effectLst>
                  <a:glow rad="38100">
                    <a:schemeClr val="accent1">
                      <a:alpha val="40000"/>
                    </a:schemeClr>
                  </a:glow>
                </a:effectLst>
              </a:rPr>
              <a:t>về</a:t>
            </a:r>
            <a:r>
              <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rPr>
              <a:t> </a:t>
            </a:r>
            <a:r>
              <a:rPr lang="en-US" sz="5400" b="1" cap="none" spc="50" err="1">
                <a:ln w="9525" cmpd="sng">
                  <a:solidFill>
                    <a:schemeClr val="accent1"/>
                  </a:solidFill>
                  <a:prstDash val="solid"/>
                </a:ln>
                <a:solidFill>
                  <a:srgbClr val="70AD47">
                    <a:tint val="1000"/>
                  </a:srgbClr>
                </a:solidFill>
                <a:effectLst>
                  <a:glow rad="38100">
                    <a:schemeClr val="accent1">
                      <a:alpha val="40000"/>
                    </a:schemeClr>
                  </a:glow>
                </a:effectLst>
              </a:rPr>
              <a:t>vấn</a:t>
            </a:r>
            <a:r>
              <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rPr>
              <a:t> </a:t>
            </a:r>
            <a:r>
              <a:rPr lang="en-US" sz="5400" b="1" cap="none" spc="50" err="1">
                <a:ln w="9525" cmpd="sng">
                  <a:solidFill>
                    <a:schemeClr val="accent1"/>
                  </a:solidFill>
                  <a:prstDash val="solid"/>
                </a:ln>
                <a:solidFill>
                  <a:srgbClr val="70AD47">
                    <a:tint val="1000"/>
                  </a:srgbClr>
                </a:solidFill>
                <a:effectLst>
                  <a:glow rad="38100">
                    <a:schemeClr val="accent1">
                      <a:alpha val="40000"/>
                    </a:schemeClr>
                  </a:glow>
                </a:effectLst>
              </a:rPr>
              <a:t>đề</a:t>
            </a:r>
            <a:r>
              <a:rPr lang="en-US" sz="5400" b="1" spc="50">
                <a:ln w="9525" cmpd="sng">
                  <a:solidFill>
                    <a:schemeClr val="accent1"/>
                  </a:solidFill>
                  <a:prstDash val="solid"/>
                </a:ln>
                <a:solidFill>
                  <a:srgbClr val="70AD47">
                    <a:tint val="1000"/>
                  </a:srgbClr>
                </a:solidFill>
                <a:effectLst>
                  <a:glow rad="38100">
                    <a:schemeClr val="accent1">
                      <a:alpha val="40000"/>
                    </a:schemeClr>
                  </a:glow>
                </a:effectLst>
              </a:rPr>
              <a:t>: </a:t>
            </a:r>
            <a:endPar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379211"/>
            <a:ext cx="4497987" cy="2806744"/>
          </a:xfrm>
          <a:prstGeom prst="rect">
            <a:avLst/>
          </a:prstGeom>
        </p:spPr>
      </p:pic>
      <p:pic>
        <p:nvPicPr>
          <p:cNvPr id="11266" name="Picture 2" descr="Quan hệ chính trị Việt Nam - Myanmar ngày càng tin cậy và gắn bó |  baotintuc.vn"/>
          <p:cNvPicPr>
            <a:picLocks noChangeAspect="1" noChangeArrowheads="1"/>
          </p:cNvPicPr>
          <p:nvPr/>
        </p:nvPicPr>
        <p:blipFill>
          <a:blip r:embed="rId3" cstate="print"/>
          <a:srcRect/>
          <a:stretch>
            <a:fillRect/>
          </a:stretch>
        </p:blipFill>
        <p:spPr bwMode="auto">
          <a:xfrm>
            <a:off x="7529441" y="2403564"/>
            <a:ext cx="4662559" cy="2826193"/>
          </a:xfrm>
          <a:prstGeom prst="rect">
            <a:avLst/>
          </a:prstGeom>
          <a:noFill/>
        </p:spPr>
      </p:pic>
      <p:sp>
        <p:nvSpPr>
          <p:cNvPr id="6" name="Left-Right Arrow 5"/>
          <p:cNvSpPr/>
          <p:nvPr/>
        </p:nvSpPr>
        <p:spPr>
          <a:xfrm>
            <a:off x="4497987" y="3383278"/>
            <a:ext cx="3031454" cy="923330"/>
          </a:xfrm>
          <a:prstGeom prst="lef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Quan hệ Biện Chứng</a:t>
            </a:r>
          </a:p>
        </p:txBody>
      </p:sp>
    </p:spTree>
    <p:extLst>
      <p:ext uri="{BB962C8B-B14F-4D97-AF65-F5344CB8AC3E}">
        <p14:creationId xmlns:p14="http://schemas.microsoft.com/office/powerpoint/2010/main" val="185511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266"/>
                                        </p:tgtEl>
                                        <p:attrNameLst>
                                          <p:attrName>style.visibility</p:attrName>
                                        </p:attrNameLst>
                                      </p:cBhvr>
                                      <p:to>
                                        <p:strVal val="visible"/>
                                      </p:to>
                                    </p:set>
                                    <p:anim calcmode="lin" valueType="num">
                                      <p:cBhvr additive="base">
                                        <p:cTn id="19" dur="500" fill="hold"/>
                                        <p:tgtEl>
                                          <p:spTgt spid="11266"/>
                                        </p:tgtEl>
                                        <p:attrNameLst>
                                          <p:attrName>ppt_x</p:attrName>
                                        </p:attrNameLst>
                                      </p:cBhvr>
                                      <p:tavLst>
                                        <p:tav tm="0">
                                          <p:val>
                                            <p:strVal val="#ppt_x"/>
                                          </p:val>
                                        </p:tav>
                                        <p:tav tm="100000">
                                          <p:val>
                                            <p:strVal val="#ppt_x"/>
                                          </p:val>
                                        </p:tav>
                                      </p:tavLst>
                                    </p:anim>
                                    <p:anim calcmode="lin" valueType="num">
                                      <p:cBhvr additive="base">
                                        <p:cTn id="20"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barn(inVertical)">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2050" name="Picture 2"/>
          <p:cNvPicPr>
            <a:picLocks noChangeAspect="1" noChangeArrowheads="1"/>
          </p:cNvPicPr>
          <p:nvPr/>
        </p:nvPicPr>
        <p:blipFill>
          <a:blip r:embed="rId2" cstate="print"/>
          <a:srcRect l="3614" t="7143" r="5929" b="10714"/>
          <a:stretch>
            <a:fillRect/>
          </a:stretch>
        </p:blipFill>
        <p:spPr bwMode="auto">
          <a:xfrm>
            <a:off x="0" y="0"/>
            <a:ext cx="6061166" cy="3762104"/>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3148" t="6161" r="3148" b="9196"/>
          <a:stretch>
            <a:fillRect/>
          </a:stretch>
        </p:blipFill>
        <p:spPr bwMode="auto">
          <a:xfrm>
            <a:off x="6087291" y="0"/>
            <a:ext cx="6104709" cy="3801291"/>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l="3148" t="6875" r="3147" b="7946"/>
          <a:stretch>
            <a:fillRect/>
          </a:stretch>
        </p:blipFill>
        <p:spPr bwMode="auto">
          <a:xfrm>
            <a:off x="0" y="3722914"/>
            <a:ext cx="6134340" cy="3135086"/>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l="3148" t="6696" r="5791" b="10625"/>
          <a:stretch>
            <a:fillRect/>
          </a:stretch>
        </p:blipFill>
        <p:spPr bwMode="auto">
          <a:xfrm>
            <a:off x="6008915" y="3721699"/>
            <a:ext cx="6183086" cy="313630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circle(in)">
                                      <p:cBhvr>
                                        <p:cTn id="12" dur="20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barn(inVertical)">
                                      <p:cBhvr>
                                        <p:cTn id="2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4E262A-D37B-4EFB-8BFB-3D9575A0731C}"/>
              </a:ext>
            </a:extLst>
          </p:cNvPr>
          <p:cNvPicPr>
            <a:picLocks noChangeAspect="1"/>
          </p:cNvPicPr>
          <p:nvPr/>
        </p:nvPicPr>
        <p:blipFill rotWithShape="1">
          <a:blip r:embed="rId2"/>
          <a:srcRect l="20833" t="9527" r="7407" b="16856"/>
          <a:stretch/>
        </p:blipFill>
        <p:spPr>
          <a:xfrm>
            <a:off x="1" y="1"/>
            <a:ext cx="12192000" cy="6858000"/>
          </a:xfrm>
          <a:prstGeom prst="rect">
            <a:avLst/>
          </a:prstGeom>
        </p:spPr>
      </p:pic>
    </p:spTree>
    <p:extLst>
      <p:ext uri="{BB962C8B-B14F-4D97-AF65-F5344CB8AC3E}">
        <p14:creationId xmlns:p14="http://schemas.microsoft.com/office/powerpoint/2010/main" val="26188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88720"/>
            <a:ext cx="12192000" cy="5040494"/>
          </a:xfrm>
        </p:spPr>
        <p:txBody>
          <a:bodyPr>
            <a:normAutofit/>
          </a:bodyPr>
          <a:lstStyle/>
          <a:p>
            <a:pPr marL="0" indent="0" algn="just">
              <a:buNone/>
            </a:pPr>
            <a:r>
              <a:rPr lang="en-US">
                <a:solidFill>
                  <a:schemeClr val="bg1"/>
                </a:solidFill>
              </a:rPr>
              <a:t>Là chuyển đổi từ nền </a:t>
            </a:r>
            <a:r>
              <a:rPr lang="en-US">
                <a:highlight>
                  <a:srgbClr val="FF0000"/>
                </a:highlight>
              </a:rPr>
              <a:t>Kinh Tế Bao Cấp</a:t>
            </a:r>
            <a:r>
              <a:rPr lang="en-US">
                <a:solidFill>
                  <a:schemeClr val="bg1"/>
                </a:solidFill>
              </a:rPr>
              <a:t>  Sang nền  </a:t>
            </a:r>
            <a:r>
              <a:rPr lang="en-US">
                <a:highlight>
                  <a:srgbClr val="FF0000"/>
                </a:highlight>
              </a:rPr>
              <a:t>Kinh Tế Thị Trường</a:t>
            </a:r>
            <a:r>
              <a:rPr lang="en-US">
                <a:solidFill>
                  <a:schemeClr val="bg1"/>
                </a:solidFill>
              </a:rPr>
              <a:t> có sự</a:t>
            </a:r>
          </a:p>
          <a:p>
            <a:pPr marL="0" indent="0" algn="just">
              <a:buNone/>
            </a:pPr>
            <a:endParaRPr lang="en-US">
              <a:solidFill>
                <a:schemeClr val="bg1"/>
              </a:solidFill>
            </a:endParaRPr>
          </a:p>
          <a:p>
            <a:pPr marL="0" indent="0" algn="just">
              <a:buNone/>
            </a:pPr>
            <a:r>
              <a:rPr lang="en-US">
                <a:solidFill>
                  <a:schemeClr val="bg1"/>
                </a:solidFill>
              </a:rPr>
              <a:t> </a:t>
            </a:r>
            <a:r>
              <a:rPr lang="en-US">
                <a:highlight>
                  <a:srgbClr val="FF0000"/>
                </a:highlight>
              </a:rPr>
              <a:t>quản lý của Nhà nước</a:t>
            </a:r>
            <a:r>
              <a:rPr lang="en-US">
                <a:solidFill>
                  <a:schemeClr val="bg1"/>
                </a:solidFill>
              </a:rPr>
              <a:t> dưới sự </a:t>
            </a:r>
            <a:r>
              <a:rPr lang="en-US">
                <a:highlight>
                  <a:srgbClr val="FF0000"/>
                </a:highlight>
              </a:rPr>
              <a:t>lãnh đạo của Đảng Cộng sản Việt Nam</a:t>
            </a:r>
            <a:r>
              <a:rPr lang="en-US">
                <a:solidFill>
                  <a:schemeClr val="bg1"/>
                </a:solidFill>
              </a:rPr>
              <a:t> </a:t>
            </a:r>
          </a:p>
          <a:p>
            <a:pPr marL="0" indent="0" algn="ctr">
              <a:buNone/>
            </a:pPr>
            <a:r>
              <a:rPr lang="en-US">
                <a:solidFill>
                  <a:schemeClr val="bg1"/>
                </a:solidFill>
              </a:rPr>
              <a:t>theo hướng xã hội chủ nghĩa</a:t>
            </a:r>
            <a:endParaRPr lang="vi-VN" b="1">
              <a:solidFill>
                <a:schemeClr val="bg1"/>
              </a:solidFill>
            </a:endParaRPr>
          </a:p>
        </p:txBody>
      </p:sp>
      <p:sp>
        <p:nvSpPr>
          <p:cNvPr id="4" name="Rectangle 3"/>
          <p:cNvSpPr/>
          <p:nvPr/>
        </p:nvSpPr>
        <p:spPr>
          <a:xfrm>
            <a:off x="2754336" y="27646"/>
            <a:ext cx="5763116" cy="923330"/>
          </a:xfrm>
          <a:prstGeom prst="rect">
            <a:avLst/>
          </a:prstGeom>
          <a:noFill/>
        </p:spPr>
        <p:txBody>
          <a:bodyPr wrap="none" lIns="91440" tIns="45720" rIns="91440" bIns="45720">
            <a:spAutoFit/>
          </a:bodyPr>
          <a:lstStyle/>
          <a:p>
            <a:pPr algn="ctr"/>
            <a:r>
              <a:rPr lang="en-US" sz="5400" b="1" cap="none" spc="50">
                <a:ln w="9525" cmpd="sng">
                  <a:solidFill>
                    <a:schemeClr val="accent1"/>
                  </a:solidFill>
                  <a:prstDash val="solid"/>
                </a:ln>
                <a:solidFill>
                  <a:srgbClr val="70AD47">
                    <a:tint val="1000"/>
                  </a:srgbClr>
                </a:solidFill>
                <a:effectLst>
                  <a:glow rad="38100">
                    <a:schemeClr val="accent1">
                      <a:alpha val="40000"/>
                    </a:schemeClr>
                  </a:glow>
                </a:effectLst>
              </a:rPr>
              <a:t>Đổi mới Kinh Tế</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357971"/>
            <a:ext cx="4204063" cy="31530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9587" y="3511189"/>
            <a:ext cx="4062413" cy="2857500"/>
          </a:xfrm>
          <a:prstGeom prst="rect">
            <a:avLst/>
          </a:prstGeom>
        </p:spPr>
      </p:pic>
      <p:sp>
        <p:nvSpPr>
          <p:cNvPr id="6" name="Right Arrow 5"/>
          <p:cNvSpPr/>
          <p:nvPr/>
        </p:nvSpPr>
        <p:spPr>
          <a:xfrm>
            <a:off x="5027023" y="4023360"/>
            <a:ext cx="2614749" cy="1138646"/>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highlight>
                  <a:srgbClr val="C0C0C0"/>
                </a:highlight>
              </a:rPr>
              <a:t>Chuyển Đổi</a:t>
            </a:r>
            <a:endParaRPr lang="vi-VN" b="1">
              <a:solidFill>
                <a:schemeClr val="bg1"/>
              </a:solidFill>
              <a:highlight>
                <a:srgbClr val="C0C0C0"/>
              </a:highlight>
            </a:endParaRPr>
          </a:p>
        </p:txBody>
      </p:sp>
    </p:spTree>
    <p:extLst>
      <p:ext uri="{BB962C8B-B14F-4D97-AF65-F5344CB8AC3E}">
        <p14:creationId xmlns:p14="http://schemas.microsoft.com/office/powerpoint/2010/main" val="35717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80">
                                          <p:stCondLst>
                                            <p:cond delay="0"/>
                                          </p:stCondLst>
                                        </p:cTn>
                                        <p:tgtEl>
                                          <p:spTgt spid="5"/>
                                        </p:tgtEl>
                                      </p:cBhvr>
                                    </p:animEffect>
                                    <p:anim calcmode="lin" valueType="num">
                                      <p:cBhvr>
                                        <p:cTn id="3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5" dur="26">
                                          <p:stCondLst>
                                            <p:cond delay="650"/>
                                          </p:stCondLst>
                                        </p:cTn>
                                        <p:tgtEl>
                                          <p:spTgt spid="5"/>
                                        </p:tgtEl>
                                      </p:cBhvr>
                                      <p:to x="100000" y="60000"/>
                                    </p:animScale>
                                    <p:animScale>
                                      <p:cBhvr>
                                        <p:cTn id="36" dur="166" decel="50000">
                                          <p:stCondLst>
                                            <p:cond delay="676"/>
                                          </p:stCondLst>
                                        </p:cTn>
                                        <p:tgtEl>
                                          <p:spTgt spid="5"/>
                                        </p:tgtEl>
                                      </p:cBhvr>
                                      <p:to x="100000" y="100000"/>
                                    </p:animScale>
                                    <p:animScale>
                                      <p:cBhvr>
                                        <p:cTn id="37" dur="26">
                                          <p:stCondLst>
                                            <p:cond delay="1312"/>
                                          </p:stCondLst>
                                        </p:cTn>
                                        <p:tgtEl>
                                          <p:spTgt spid="5"/>
                                        </p:tgtEl>
                                      </p:cBhvr>
                                      <p:to x="100000" y="80000"/>
                                    </p:animScale>
                                    <p:animScale>
                                      <p:cBhvr>
                                        <p:cTn id="38" dur="166" decel="50000">
                                          <p:stCondLst>
                                            <p:cond delay="1338"/>
                                          </p:stCondLst>
                                        </p:cTn>
                                        <p:tgtEl>
                                          <p:spTgt spid="5"/>
                                        </p:tgtEl>
                                      </p:cBhvr>
                                      <p:to x="100000" y="100000"/>
                                    </p:animScale>
                                    <p:animScale>
                                      <p:cBhvr>
                                        <p:cTn id="39" dur="26">
                                          <p:stCondLst>
                                            <p:cond delay="1642"/>
                                          </p:stCondLst>
                                        </p:cTn>
                                        <p:tgtEl>
                                          <p:spTgt spid="5"/>
                                        </p:tgtEl>
                                      </p:cBhvr>
                                      <p:to x="100000" y="90000"/>
                                    </p:animScale>
                                    <p:animScale>
                                      <p:cBhvr>
                                        <p:cTn id="40" dur="166" decel="50000">
                                          <p:stCondLst>
                                            <p:cond delay="1668"/>
                                          </p:stCondLst>
                                        </p:cTn>
                                        <p:tgtEl>
                                          <p:spTgt spid="5"/>
                                        </p:tgtEl>
                                      </p:cBhvr>
                                      <p:to x="100000" y="100000"/>
                                    </p:animScale>
                                    <p:animScale>
                                      <p:cBhvr>
                                        <p:cTn id="41" dur="26">
                                          <p:stCondLst>
                                            <p:cond delay="1808"/>
                                          </p:stCondLst>
                                        </p:cTn>
                                        <p:tgtEl>
                                          <p:spTgt spid="5"/>
                                        </p:tgtEl>
                                      </p:cBhvr>
                                      <p:to x="100000" y="95000"/>
                                    </p:animScale>
                                    <p:animScale>
                                      <p:cBhvr>
                                        <p:cTn id="42"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319"/>
            <a:ext cx="11390812" cy="2599509"/>
          </a:xfrm>
        </p:spPr>
        <p:txBody>
          <a:bodyPr>
            <a:normAutofit/>
          </a:bodyPr>
          <a:lstStyle/>
          <a:p>
            <a:r>
              <a:rPr lang="en-US">
                <a:solidFill>
                  <a:schemeClr val="bg1"/>
                </a:solidFill>
              </a:rPr>
              <a:t>Chuyển từ nền kinh tế “</a:t>
            </a:r>
            <a:r>
              <a:rPr lang="en-US">
                <a:solidFill>
                  <a:schemeClr val="tx1"/>
                </a:solidFill>
                <a:highlight>
                  <a:srgbClr val="FF0000"/>
                </a:highlight>
              </a:rPr>
              <a:t>khép kín</a:t>
            </a:r>
            <a:r>
              <a:rPr lang="en-US">
                <a:solidFill>
                  <a:schemeClr val="bg1"/>
                </a:solidFill>
              </a:rPr>
              <a:t>” sang “</a:t>
            </a:r>
            <a:r>
              <a:rPr lang="en-US">
                <a:solidFill>
                  <a:schemeClr val="tx1"/>
                </a:solidFill>
                <a:highlight>
                  <a:srgbClr val="FF0000"/>
                </a:highlight>
              </a:rPr>
              <a:t>mở</a:t>
            </a:r>
            <a:r>
              <a:rPr lang="en-US">
                <a:solidFill>
                  <a:schemeClr val="bg1"/>
                </a:solidFill>
              </a:rPr>
              <a:t>” thúc đẩy   kinh tế và đẩy mạnh </a:t>
            </a:r>
            <a:br>
              <a:rPr lang="en-US">
                <a:solidFill>
                  <a:schemeClr val="bg1"/>
                </a:solidFill>
              </a:rPr>
            </a:br>
            <a:r>
              <a:rPr lang="en-US">
                <a:solidFill>
                  <a:schemeClr val="bg1"/>
                </a:solidFill>
              </a:rPr>
              <a:t>công nghiệp hóa, hiện đại hóa</a:t>
            </a:r>
          </a:p>
        </p:txBody>
      </p:sp>
      <p:sp>
        <p:nvSpPr>
          <p:cNvPr id="3" name="Text Placeholder 2"/>
          <p:cNvSpPr>
            <a:spLocks noGrp="1"/>
          </p:cNvSpPr>
          <p:nvPr>
            <p:ph type="body" idx="1"/>
          </p:nvPr>
        </p:nvSpPr>
        <p:spPr>
          <a:xfrm>
            <a:off x="0" y="2847704"/>
            <a:ext cx="5264331" cy="901337"/>
          </a:xfrm>
        </p:spPr>
        <p:txBody>
          <a:bodyPr/>
          <a:lstStyle/>
          <a:p>
            <a:pPr algn="ctr"/>
            <a:r>
              <a:rPr lang="en-US" b="1">
                <a:solidFill>
                  <a:schemeClr val="bg1"/>
                </a:solidFill>
              </a:rPr>
              <a:t>Kinh tế Khép Kín</a:t>
            </a:r>
          </a:p>
        </p:txBody>
      </p:sp>
      <p:sp>
        <p:nvSpPr>
          <p:cNvPr id="5" name="Text Placeholder 4"/>
          <p:cNvSpPr>
            <a:spLocks noGrp="1"/>
          </p:cNvSpPr>
          <p:nvPr>
            <p:ph type="body" sz="half" idx="3"/>
          </p:nvPr>
        </p:nvSpPr>
        <p:spPr>
          <a:xfrm>
            <a:off x="7008812" y="2690949"/>
            <a:ext cx="5183188" cy="1185727"/>
          </a:xfrm>
        </p:spPr>
        <p:txBody>
          <a:bodyPr/>
          <a:lstStyle/>
          <a:p>
            <a:pPr algn="ctr"/>
            <a:r>
              <a:rPr lang="en-US" b="1">
                <a:solidFill>
                  <a:schemeClr val="bg1"/>
                </a:solidFill>
              </a:rPr>
              <a:t>Kinh tế Mở</a:t>
            </a:r>
          </a:p>
        </p:txBody>
      </p:sp>
      <p:pic>
        <p:nvPicPr>
          <p:cNvPr id="10" name="Content Placeholder 9" descr="hẹp.jpg"/>
          <p:cNvPicPr>
            <a:picLocks noGrp="1" noChangeAspect="1"/>
          </p:cNvPicPr>
          <p:nvPr>
            <p:ph sz="quarter" idx="2"/>
          </p:nvPr>
        </p:nvPicPr>
        <p:blipFill>
          <a:blip r:embed="rId2" cstate="print"/>
          <a:stretch>
            <a:fillRect/>
          </a:stretch>
        </p:blipFill>
        <p:spPr>
          <a:xfrm>
            <a:off x="0" y="3803650"/>
            <a:ext cx="4889969" cy="3054350"/>
          </a:xfrm>
        </p:spPr>
      </p:pic>
      <p:pic>
        <p:nvPicPr>
          <p:cNvPr id="9" name="Content Placeholder 8" descr="kinh tế mở.jpg"/>
          <p:cNvPicPr>
            <a:picLocks noGrp="1" noChangeAspect="1"/>
          </p:cNvPicPr>
          <p:nvPr>
            <p:ph sz="quarter" idx="4"/>
          </p:nvPr>
        </p:nvPicPr>
        <p:blipFill>
          <a:blip r:embed="rId3" cstate="print"/>
          <a:stretch>
            <a:fillRect/>
          </a:stretch>
        </p:blipFill>
        <p:spPr>
          <a:xfrm>
            <a:off x="7354389" y="3821748"/>
            <a:ext cx="4837612" cy="3036252"/>
          </a:xfrm>
        </p:spPr>
      </p:pic>
      <p:sp>
        <p:nvSpPr>
          <p:cNvPr id="8" name="Right Arrow 7"/>
          <p:cNvSpPr/>
          <p:nvPr/>
        </p:nvSpPr>
        <p:spPr>
          <a:xfrm>
            <a:off x="5172893" y="4480559"/>
            <a:ext cx="1972492" cy="11247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Chuyển Sang</a:t>
            </a:r>
          </a:p>
        </p:txBody>
      </p:sp>
      <p:sp>
        <p:nvSpPr>
          <p:cNvPr id="4" name="Arrow: Up 3">
            <a:extLst>
              <a:ext uri="{FF2B5EF4-FFF2-40B4-BE49-F238E27FC236}">
                <a16:creationId xmlns:a16="http://schemas.microsoft.com/office/drawing/2014/main" id="{3070A7C0-75CA-4FE8-A1B7-F4950D19AFF2}"/>
              </a:ext>
            </a:extLst>
          </p:cNvPr>
          <p:cNvSpPr/>
          <p:nvPr/>
        </p:nvSpPr>
        <p:spPr>
          <a:xfrm>
            <a:off x="4760146" y="1240973"/>
            <a:ext cx="259645" cy="508000"/>
          </a:xfrm>
          <a:prstGeom prst="upArrow">
            <a:avLst>
              <a:gd name="adj1" fmla="val 58333"/>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barn(inVertical)">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1062</TotalTime>
  <Words>834</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Book Antiqua</vt:lpstr>
      <vt:lpstr>Calibri</vt:lpstr>
      <vt:lpstr>Lucida Sans</vt:lpstr>
      <vt:lpstr>Tahoma</vt:lpstr>
      <vt:lpstr>Times New Roman</vt:lpstr>
      <vt:lpstr>Wingdings</vt:lpstr>
      <vt:lpstr>Wingdings 2</vt:lpstr>
      <vt:lpstr>Wingdings 3</vt:lpstr>
      <vt:lpstr>Apex</vt:lpstr>
      <vt:lpstr>PowerPoint Presentation</vt:lpstr>
      <vt:lpstr>PowerPoint Presentation</vt:lpstr>
      <vt:lpstr>“Cơ sở hạ tầng” và “Kiến trúc thượng tầng” là hai phương diện cơ bản của đời sống xã hội</vt:lpstr>
      <vt:lpstr>PowerPoint Presentation</vt:lpstr>
      <vt:lpstr>PowerPoint Presentation</vt:lpstr>
      <vt:lpstr>PowerPoint Presentation</vt:lpstr>
      <vt:lpstr>PowerPoint Presentation</vt:lpstr>
      <vt:lpstr>PowerPoint Presentation</vt:lpstr>
      <vt:lpstr>Chuyển từ nền kinh tế “khép kín” sang “mở” thúc đẩy   kinh tế và đẩy mạnh  công nghiệp hóa, hiện đại hóa</vt:lpstr>
      <vt:lpstr>Lấy Kinh Tế làm trọng tâm</vt:lpstr>
      <vt:lpstr>Nâng cao   vị thế của Việt nam trên trường quốc tế </vt:lpstr>
      <vt:lpstr>PowerPoint Presentation</vt:lpstr>
      <vt:lpstr>PowerPoint Presentation</vt:lpstr>
      <vt:lpstr>Nội dung đổi mới Chính Trị</vt:lpstr>
      <vt:lpstr>Là quá trình đổi mới tư duy chính trị về chủ nghĩa xã hội &amp; đổi mới cơ cấu tổ chức và cơ chế vận hành của hệ thống chính trị</vt:lpstr>
      <vt:lpstr>PowerPoint Presentation</vt:lpstr>
      <vt:lpstr>PowerPoint Presentation</vt:lpstr>
      <vt:lpstr>Ảnh hưởng tích cực của Đổi mới Chính Trị đối với Kính Tế</vt:lpstr>
      <vt:lpstr>kinh tế và Chính trị kết hợp chặt chẽ với nhau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Đoàn Huy</cp:lastModifiedBy>
  <cp:revision>133</cp:revision>
  <dcterms:created xsi:type="dcterms:W3CDTF">2020-11-10T11:23:58Z</dcterms:created>
  <dcterms:modified xsi:type="dcterms:W3CDTF">2021-01-25T10:12:56Z</dcterms:modified>
</cp:coreProperties>
</file>